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1" r:id="rId3"/>
    <p:sldId id="322" r:id="rId4"/>
    <p:sldId id="337" r:id="rId5"/>
    <p:sldId id="357" r:id="rId6"/>
    <p:sldId id="351" r:id="rId7"/>
    <p:sldId id="350" r:id="rId8"/>
    <p:sldId id="352" r:id="rId9"/>
    <p:sldId id="324" r:id="rId10"/>
    <p:sldId id="325" r:id="rId11"/>
    <p:sldId id="359" r:id="rId12"/>
    <p:sldId id="326" r:id="rId13"/>
    <p:sldId id="323" r:id="rId14"/>
    <p:sldId id="303" r:id="rId15"/>
    <p:sldId id="300" r:id="rId16"/>
    <p:sldId id="302" r:id="rId17"/>
    <p:sldId id="364" r:id="rId18"/>
    <p:sldId id="362" r:id="rId19"/>
    <p:sldId id="365" r:id="rId20"/>
    <p:sldId id="367" r:id="rId21"/>
    <p:sldId id="368" r:id="rId22"/>
    <p:sldId id="354" r:id="rId23"/>
    <p:sldId id="29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2" autoAdjust="0"/>
    <p:restoredTop sz="94660"/>
  </p:normalViewPr>
  <p:slideViewPr>
    <p:cSldViewPr>
      <p:cViewPr>
        <p:scale>
          <a:sx n="121" d="100"/>
          <a:sy n="121" d="100"/>
        </p:scale>
        <p:origin x="-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FA5A8-DF28-41DB-94AA-0D7AA27A9C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B92246-AFE5-4365-A2C5-F0CA0BAB1A0E}">
      <dgm:prSet phldrT="[Текст]"/>
      <dgm:spPr/>
      <dgm:t>
        <a:bodyPr/>
        <a:lstStyle/>
        <a:p>
          <a:r>
            <a:rPr lang="ru-RU" dirty="0" smtClean="0"/>
            <a:t>НАПРАВЛЕНИЯ</a:t>
          </a:r>
          <a:endParaRPr lang="ru-RU" dirty="0"/>
        </a:p>
      </dgm:t>
    </dgm:pt>
    <dgm:pt modelId="{5401EC6C-907C-4C98-AB48-870E37971A41}" type="parTrans" cxnId="{2CB83DE8-99F7-4BA9-A7CB-6419FD6167B4}">
      <dgm:prSet/>
      <dgm:spPr/>
      <dgm:t>
        <a:bodyPr/>
        <a:lstStyle/>
        <a:p>
          <a:endParaRPr lang="ru-RU"/>
        </a:p>
      </dgm:t>
    </dgm:pt>
    <dgm:pt modelId="{E9054FDF-32D0-49F7-A42F-FF2EBFE8F20A}" type="sibTrans" cxnId="{2CB83DE8-99F7-4BA9-A7CB-6419FD6167B4}">
      <dgm:prSet/>
      <dgm:spPr/>
      <dgm:t>
        <a:bodyPr/>
        <a:lstStyle/>
        <a:p>
          <a:endParaRPr lang="ru-RU"/>
        </a:p>
      </dgm:t>
    </dgm:pt>
    <dgm:pt modelId="{48C23042-E093-46C8-97F6-279D09E5F58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авиационные и космические технологии;</a:t>
          </a:r>
        </a:p>
      </dgm:t>
    </dgm:pt>
    <dgm:pt modelId="{C10ED4C4-24C4-40B6-B145-A8140603FB5C}" type="parTrans" cxnId="{E8B194D9-81FB-450C-AA7F-C471030D419A}">
      <dgm:prSet/>
      <dgm:spPr/>
      <dgm:t>
        <a:bodyPr/>
        <a:lstStyle/>
        <a:p>
          <a:endParaRPr lang="ru-RU"/>
        </a:p>
      </dgm:t>
    </dgm:pt>
    <dgm:pt modelId="{354AFDBB-834F-47D4-8C4F-14484A9BEE33}" type="sibTrans" cxnId="{E8B194D9-81FB-450C-AA7F-C471030D419A}">
      <dgm:prSet/>
      <dgm:spPr/>
      <dgm:t>
        <a:bodyPr/>
        <a:lstStyle/>
        <a:p>
          <a:endParaRPr lang="ru-RU"/>
        </a:p>
      </dgm:t>
    </dgm:pt>
    <dgm:pt modelId="{EADC1E9A-C28F-4F04-9D58-02C260781AC2}">
      <dgm:prSet phldrT="[Текст]"/>
      <dgm:spPr/>
      <dgm:t>
        <a:bodyPr/>
        <a:lstStyle/>
        <a:p>
          <a:r>
            <a:rPr lang="ru-RU" smtClean="0"/>
            <a:t>УСЛУГИ</a:t>
          </a:r>
          <a:endParaRPr lang="ru-RU" dirty="0"/>
        </a:p>
      </dgm:t>
    </dgm:pt>
    <dgm:pt modelId="{D301DEA7-DCCE-4A68-898B-8E9A5414C3BC}" type="parTrans" cxnId="{488F2DD9-94A7-4EAC-8C3D-A6F05BBFAF75}">
      <dgm:prSet/>
      <dgm:spPr/>
      <dgm:t>
        <a:bodyPr/>
        <a:lstStyle/>
        <a:p>
          <a:endParaRPr lang="ru-RU"/>
        </a:p>
      </dgm:t>
    </dgm:pt>
    <dgm:pt modelId="{5C317409-FBA0-4C4D-B1FC-0BDB36312246}" type="sibTrans" cxnId="{488F2DD9-94A7-4EAC-8C3D-A6F05BBFAF75}">
      <dgm:prSet/>
      <dgm:spPr/>
      <dgm:t>
        <a:bodyPr/>
        <a:lstStyle/>
        <a:p>
          <a:endParaRPr lang="ru-RU"/>
        </a:p>
      </dgm:t>
    </dgm:pt>
    <dgm:pt modelId="{9C8958BA-25A8-4BA9-AA20-3A2B88D13A4F}">
      <dgm:prSet phldrT="[Текст]"/>
      <dgm:spPr/>
      <dgm:t>
        <a:bodyPr/>
        <a:lstStyle/>
        <a:p>
          <a:r>
            <a:rPr lang="ru-RU" dirty="0" smtClean="0"/>
            <a:t>инженерно-консультационные, </a:t>
          </a:r>
          <a:r>
            <a:rPr lang="ru-RU" dirty="0" err="1" smtClean="0"/>
            <a:t>инновационно-технологические</a:t>
          </a:r>
          <a:r>
            <a:rPr lang="ru-RU" dirty="0" smtClean="0"/>
            <a:t> и образовательные услуги проектно-конструкторского, исследовательского, расчетно-аналитического, технологического и опытно-производственного характера в высокотехнологичной сфере, подготовка технико-экономических обоснований наукоемких проектов</a:t>
          </a:r>
          <a:endParaRPr lang="ru-RU" dirty="0"/>
        </a:p>
      </dgm:t>
    </dgm:pt>
    <dgm:pt modelId="{8A643899-9F27-44A1-955D-5AD40E455741}" type="parTrans" cxnId="{BA2E0B84-3A89-4FCE-95F7-E3433A2751B6}">
      <dgm:prSet/>
      <dgm:spPr/>
      <dgm:t>
        <a:bodyPr/>
        <a:lstStyle/>
        <a:p>
          <a:endParaRPr lang="ru-RU"/>
        </a:p>
      </dgm:t>
    </dgm:pt>
    <dgm:pt modelId="{A0808B32-B04E-4C51-A1A1-5A710269E829}" type="sibTrans" cxnId="{BA2E0B84-3A89-4FCE-95F7-E3433A2751B6}">
      <dgm:prSet/>
      <dgm:spPr/>
      <dgm:t>
        <a:bodyPr/>
        <a:lstStyle/>
        <a:p>
          <a:endParaRPr lang="ru-RU"/>
        </a:p>
      </dgm:t>
    </dgm:pt>
    <dgm:pt modelId="{2B4A08A9-76A8-4679-8A62-9D73C30903AB}">
      <dgm:prSet phldrT="[Текст]"/>
      <dgm:spPr/>
      <dgm:t>
        <a:bodyPr/>
        <a:lstStyle/>
        <a:p>
          <a:r>
            <a:rPr lang="ru-RU" dirty="0" smtClean="0"/>
            <a:t>ПОТЕНЦИАЛ</a:t>
          </a:r>
          <a:endParaRPr lang="ru-RU" dirty="0"/>
        </a:p>
      </dgm:t>
    </dgm:pt>
    <dgm:pt modelId="{A4280586-9C96-48C0-B7A3-CBC90FED34EF}" type="parTrans" cxnId="{DE90DEA8-8681-4633-A15A-8A0D23AA787D}">
      <dgm:prSet/>
      <dgm:spPr/>
      <dgm:t>
        <a:bodyPr/>
        <a:lstStyle/>
        <a:p>
          <a:endParaRPr lang="ru-RU"/>
        </a:p>
      </dgm:t>
    </dgm:pt>
    <dgm:pt modelId="{9785F2D8-0550-4616-8B45-61701D4C65C4}" type="sibTrans" cxnId="{DE90DEA8-8681-4633-A15A-8A0D23AA787D}">
      <dgm:prSet/>
      <dgm:spPr/>
      <dgm:t>
        <a:bodyPr/>
        <a:lstStyle/>
        <a:p>
          <a:endParaRPr lang="ru-RU"/>
        </a:p>
      </dgm:t>
    </dgm:pt>
    <dgm:pt modelId="{58A4B3DB-9A61-438B-92C8-A8BF46E8D13A}">
      <dgm:prSet phldrT="[Текст]" custT="1"/>
      <dgm:spPr/>
      <dgm:t>
        <a:bodyPr/>
        <a:lstStyle/>
        <a:p>
          <a:r>
            <a:rPr lang="ru-RU" sz="1600" dirty="0" smtClean="0"/>
            <a:t>Оборудование</a:t>
          </a:r>
          <a:br>
            <a:rPr lang="ru-RU" sz="1600" dirty="0" smtClean="0"/>
          </a:br>
          <a:r>
            <a:rPr lang="ru-RU" sz="1600" dirty="0" smtClean="0"/>
            <a:t>научно-технических, научно-образовательных и </a:t>
          </a:r>
          <a:r>
            <a:rPr lang="ru-RU" sz="1600" dirty="0" err="1" smtClean="0"/>
            <a:t>инновационно-технологических</a:t>
          </a:r>
          <a:r>
            <a:rPr lang="ru-RU" sz="1600" dirty="0" smtClean="0"/>
            <a:t> центров, центров коллективного пользования оборудованием;</a:t>
          </a:r>
          <a:endParaRPr lang="ru-RU" sz="1600" dirty="0"/>
        </a:p>
      </dgm:t>
    </dgm:pt>
    <dgm:pt modelId="{492F9383-ECB3-4821-9B88-C3033AA51460}" type="parTrans" cxnId="{34CEFEE0-340F-4EF5-9744-B884EB684B2A}">
      <dgm:prSet/>
      <dgm:spPr/>
      <dgm:t>
        <a:bodyPr/>
        <a:lstStyle/>
        <a:p>
          <a:endParaRPr lang="ru-RU"/>
        </a:p>
      </dgm:t>
    </dgm:pt>
    <dgm:pt modelId="{D2B9D40B-5A94-4254-9136-255FC5EF95DD}" type="sibTrans" cxnId="{34CEFEE0-340F-4EF5-9744-B884EB684B2A}">
      <dgm:prSet/>
      <dgm:spPr/>
      <dgm:t>
        <a:bodyPr/>
        <a:lstStyle/>
        <a:p>
          <a:endParaRPr lang="ru-RU"/>
        </a:p>
      </dgm:t>
    </dgm:pt>
    <dgm:pt modelId="{44253874-1FE3-4CC4-A1D5-4A775F2652D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новые (интеллектуальные) материалы;</a:t>
          </a:r>
        </a:p>
      </dgm:t>
    </dgm:pt>
    <dgm:pt modelId="{F3631EFB-06AC-448F-84A2-FD89F3F75733}" type="parTrans" cxnId="{34269CD6-09D7-4A3A-8F18-6EA12AF5EADB}">
      <dgm:prSet/>
      <dgm:spPr/>
      <dgm:t>
        <a:bodyPr/>
        <a:lstStyle/>
        <a:p>
          <a:endParaRPr lang="ru-RU"/>
        </a:p>
      </dgm:t>
    </dgm:pt>
    <dgm:pt modelId="{787E17BC-E241-458A-803C-DC3FFB98A5B5}" type="sibTrans" cxnId="{34269CD6-09D7-4A3A-8F18-6EA12AF5EADB}">
      <dgm:prSet/>
      <dgm:spPr/>
      <dgm:t>
        <a:bodyPr/>
        <a:lstStyle/>
        <a:p>
          <a:endParaRPr lang="ru-RU"/>
        </a:p>
      </dgm:t>
    </dgm:pt>
    <dgm:pt modelId="{9C2F6528-D936-4D1B-95B9-10CF803D1A8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радиоэлектроника и приборостроение;</a:t>
          </a:r>
        </a:p>
      </dgm:t>
    </dgm:pt>
    <dgm:pt modelId="{06157208-7EC8-4D04-9C8C-578D2B5D4B83}" type="parTrans" cxnId="{2340C8B0-8DB3-4EF9-B14C-F80A966CE18A}">
      <dgm:prSet/>
      <dgm:spPr/>
      <dgm:t>
        <a:bodyPr/>
        <a:lstStyle/>
        <a:p>
          <a:endParaRPr lang="ru-RU"/>
        </a:p>
      </dgm:t>
    </dgm:pt>
    <dgm:pt modelId="{6A2A6CB2-C87D-4E2A-9E9B-C73C94D0863D}" type="sibTrans" cxnId="{2340C8B0-8DB3-4EF9-B14C-F80A966CE18A}">
      <dgm:prSet/>
      <dgm:spPr/>
      <dgm:t>
        <a:bodyPr/>
        <a:lstStyle/>
        <a:p>
          <a:endParaRPr lang="ru-RU"/>
        </a:p>
      </dgm:t>
    </dgm:pt>
    <dgm:pt modelId="{699EAC28-B11E-45C4-96FE-88FDFCE7524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робототехника, системы управления, навигации и связи;</a:t>
          </a:r>
        </a:p>
      </dgm:t>
    </dgm:pt>
    <dgm:pt modelId="{DA6853C3-4C3F-4D70-82D0-45ED22153152}" type="parTrans" cxnId="{7026F047-7698-4FAB-8427-AF4981B961F0}">
      <dgm:prSet/>
      <dgm:spPr/>
      <dgm:t>
        <a:bodyPr/>
        <a:lstStyle/>
        <a:p>
          <a:endParaRPr lang="ru-RU"/>
        </a:p>
      </dgm:t>
    </dgm:pt>
    <dgm:pt modelId="{E4D02877-2785-43C0-A246-66CE35129712}" type="sibTrans" cxnId="{7026F047-7698-4FAB-8427-AF4981B961F0}">
      <dgm:prSet/>
      <dgm:spPr/>
      <dgm:t>
        <a:bodyPr/>
        <a:lstStyle/>
        <a:p>
          <a:endParaRPr lang="ru-RU"/>
        </a:p>
      </dgm:t>
    </dgm:pt>
    <dgm:pt modelId="{E28607F1-3CAC-4EB5-B0B6-ED880D06DE1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военные и двойные технологии;</a:t>
          </a:r>
        </a:p>
      </dgm:t>
    </dgm:pt>
    <dgm:pt modelId="{166D9422-393F-44A7-BEE8-0BFA14D3DD70}" type="parTrans" cxnId="{DCDE4B91-AE08-4104-8EB8-BEA2B0D9AF96}">
      <dgm:prSet/>
      <dgm:spPr/>
      <dgm:t>
        <a:bodyPr/>
        <a:lstStyle/>
        <a:p>
          <a:endParaRPr lang="ru-RU"/>
        </a:p>
      </dgm:t>
    </dgm:pt>
    <dgm:pt modelId="{E82931CE-5D0D-446F-9DC7-E768DB2889D3}" type="sibTrans" cxnId="{DCDE4B91-AE08-4104-8EB8-BEA2B0D9AF96}">
      <dgm:prSet/>
      <dgm:spPr/>
      <dgm:t>
        <a:bodyPr/>
        <a:lstStyle/>
        <a:p>
          <a:endParaRPr lang="ru-RU"/>
        </a:p>
      </dgm:t>
    </dgm:pt>
    <dgm:pt modelId="{55A7B5A7-1EE7-472D-B773-C7E0F11EB11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ИТ;</a:t>
          </a:r>
        </a:p>
      </dgm:t>
    </dgm:pt>
    <dgm:pt modelId="{C4A0DD13-D37B-4CE7-8A52-EF0DB0046D16}" type="parTrans" cxnId="{1FEDC000-5625-4D8D-8A8B-7C9CF1171C8C}">
      <dgm:prSet/>
      <dgm:spPr/>
      <dgm:t>
        <a:bodyPr/>
        <a:lstStyle/>
        <a:p>
          <a:endParaRPr lang="ru-RU"/>
        </a:p>
      </dgm:t>
    </dgm:pt>
    <dgm:pt modelId="{54CD52FD-B9FA-4822-B2CF-F11CFC103C79}" type="sibTrans" cxnId="{1FEDC000-5625-4D8D-8A8B-7C9CF1171C8C}">
      <dgm:prSet/>
      <dgm:spPr/>
      <dgm:t>
        <a:bodyPr/>
        <a:lstStyle/>
        <a:p>
          <a:endParaRPr lang="ru-RU"/>
        </a:p>
      </dgm:t>
    </dgm:pt>
    <dgm:pt modelId="{1BB56BF8-BC3B-4CD0-8BE3-F2B969B9398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энергосберегающие технологии;</a:t>
          </a:r>
        </a:p>
      </dgm:t>
    </dgm:pt>
    <dgm:pt modelId="{CF4E2021-25DE-454C-A767-4E9D4EBEF1A2}" type="parTrans" cxnId="{25520FA4-8B83-492F-91B2-2D91E1749373}">
      <dgm:prSet/>
      <dgm:spPr/>
      <dgm:t>
        <a:bodyPr/>
        <a:lstStyle/>
        <a:p>
          <a:endParaRPr lang="ru-RU"/>
        </a:p>
      </dgm:t>
    </dgm:pt>
    <dgm:pt modelId="{428257F0-1165-4385-95CD-FC21BE147AEA}" type="sibTrans" cxnId="{25520FA4-8B83-492F-91B2-2D91E1749373}">
      <dgm:prSet/>
      <dgm:spPr/>
      <dgm:t>
        <a:bodyPr/>
        <a:lstStyle/>
        <a:p>
          <a:endParaRPr lang="ru-RU"/>
        </a:p>
      </dgm:t>
    </dgm:pt>
    <dgm:pt modelId="{492C566C-1A71-4B19-B35E-55A468C376D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 промышленный дизайн</a:t>
          </a:r>
        </a:p>
      </dgm:t>
    </dgm:pt>
    <dgm:pt modelId="{BF813A24-2B25-46BC-A4F8-9FE9E54EE937}" type="parTrans" cxnId="{D677EEF0-E4F7-404F-9F0A-560526E68E34}">
      <dgm:prSet/>
      <dgm:spPr/>
      <dgm:t>
        <a:bodyPr/>
        <a:lstStyle/>
        <a:p>
          <a:endParaRPr lang="ru-RU"/>
        </a:p>
      </dgm:t>
    </dgm:pt>
    <dgm:pt modelId="{562B0446-C243-4929-9585-5A993E642015}" type="sibTrans" cxnId="{D677EEF0-E4F7-404F-9F0A-560526E68E34}">
      <dgm:prSet/>
      <dgm:spPr/>
      <dgm:t>
        <a:bodyPr/>
        <a:lstStyle/>
        <a:p>
          <a:endParaRPr lang="ru-RU"/>
        </a:p>
      </dgm:t>
    </dgm:pt>
    <dgm:pt modelId="{5CC1EA34-8524-4479-AF95-6CDDE7D6ED1C}">
      <dgm:prSet phldrT="[Текст]"/>
      <dgm:spPr/>
      <dgm:t>
        <a:bodyPr/>
        <a:lstStyle/>
        <a:p>
          <a:endParaRPr lang="ru-RU" sz="1500" dirty="0"/>
        </a:p>
      </dgm:t>
    </dgm:pt>
    <dgm:pt modelId="{69B7886A-A797-45FA-B2E6-7E643EB5C914}" type="parTrans" cxnId="{43503039-9F5C-4D5F-8899-D8D42A6E9E9F}">
      <dgm:prSet/>
      <dgm:spPr/>
      <dgm:t>
        <a:bodyPr/>
        <a:lstStyle/>
        <a:p>
          <a:endParaRPr lang="ru-RU"/>
        </a:p>
      </dgm:t>
    </dgm:pt>
    <dgm:pt modelId="{19CFF481-ED90-44B7-814D-EDAECCBDCBDE}" type="sibTrans" cxnId="{43503039-9F5C-4D5F-8899-D8D42A6E9E9F}">
      <dgm:prSet/>
      <dgm:spPr/>
      <dgm:t>
        <a:bodyPr/>
        <a:lstStyle/>
        <a:p>
          <a:endParaRPr lang="ru-RU"/>
        </a:p>
      </dgm:t>
    </dgm:pt>
    <dgm:pt modelId="{B1933F53-45F9-468E-B1B6-75ED6EE57CE4}">
      <dgm:prSet phldrT="[Текст]" custT="1"/>
      <dgm:spPr/>
      <dgm:t>
        <a:bodyPr/>
        <a:lstStyle/>
        <a:p>
          <a:r>
            <a:rPr lang="ru-RU" sz="1600" dirty="0" smtClean="0"/>
            <a:t> методики;</a:t>
          </a:r>
          <a:endParaRPr lang="ru-RU" sz="1600" dirty="0"/>
        </a:p>
      </dgm:t>
    </dgm:pt>
    <dgm:pt modelId="{E7E5C197-71CC-49C1-84C2-A8DBF5FB2BE9}" type="parTrans" cxnId="{6F00BADF-CB6F-404A-BC77-33510D7D8983}">
      <dgm:prSet/>
      <dgm:spPr/>
      <dgm:t>
        <a:bodyPr/>
        <a:lstStyle/>
        <a:p>
          <a:endParaRPr lang="ru-RU"/>
        </a:p>
      </dgm:t>
    </dgm:pt>
    <dgm:pt modelId="{09F8ED21-97EC-4312-A9AB-8CB8E337356C}" type="sibTrans" cxnId="{6F00BADF-CB6F-404A-BC77-33510D7D8983}">
      <dgm:prSet/>
      <dgm:spPr/>
      <dgm:t>
        <a:bodyPr/>
        <a:lstStyle/>
        <a:p>
          <a:endParaRPr lang="ru-RU"/>
        </a:p>
      </dgm:t>
    </dgm:pt>
    <dgm:pt modelId="{E0E978D7-A84A-4E6E-8756-B72DB0B6CC45}">
      <dgm:prSet phldrT="[Текст]" custT="1"/>
      <dgm:spPr/>
      <dgm:t>
        <a:bodyPr/>
        <a:lstStyle/>
        <a:p>
          <a:r>
            <a:rPr lang="ru-RU" sz="1600" dirty="0" smtClean="0"/>
            <a:t> метрологическое обеспечение;</a:t>
          </a:r>
          <a:endParaRPr lang="ru-RU" sz="1600" dirty="0"/>
        </a:p>
      </dgm:t>
    </dgm:pt>
    <dgm:pt modelId="{6F4CA496-40DA-487B-BA5D-2D4F0D94996F}" type="parTrans" cxnId="{12E00E10-7B58-4E17-86ED-C811407EE29C}">
      <dgm:prSet/>
      <dgm:spPr/>
      <dgm:t>
        <a:bodyPr/>
        <a:lstStyle/>
        <a:p>
          <a:endParaRPr lang="ru-RU"/>
        </a:p>
      </dgm:t>
    </dgm:pt>
    <dgm:pt modelId="{1BB008E2-C974-4E12-81A8-540DBBB6ACCA}" type="sibTrans" cxnId="{12E00E10-7B58-4E17-86ED-C811407EE29C}">
      <dgm:prSet/>
      <dgm:spPr/>
      <dgm:t>
        <a:bodyPr/>
        <a:lstStyle/>
        <a:p>
          <a:endParaRPr lang="ru-RU"/>
        </a:p>
      </dgm:t>
    </dgm:pt>
    <dgm:pt modelId="{549A1DB6-5ACE-4B44-9DA1-35021CEB815D}">
      <dgm:prSet phldrT="[Текст]" custT="1"/>
      <dgm:spPr/>
      <dgm:t>
        <a:bodyPr/>
        <a:lstStyle/>
        <a:p>
          <a:r>
            <a:rPr lang="ru-RU" sz="1600" dirty="0" smtClean="0"/>
            <a:t> лицензирование, аккредитация и сертификация;</a:t>
          </a:r>
          <a:endParaRPr lang="ru-RU" sz="1600" dirty="0"/>
        </a:p>
      </dgm:t>
    </dgm:pt>
    <dgm:pt modelId="{DA4E4F8C-ACD4-402E-BFF7-D204979FDA45}" type="parTrans" cxnId="{B3051C71-2B76-4F47-BD4B-C0D789C5E0CE}">
      <dgm:prSet/>
      <dgm:spPr/>
      <dgm:t>
        <a:bodyPr/>
        <a:lstStyle/>
        <a:p>
          <a:endParaRPr lang="ru-RU"/>
        </a:p>
      </dgm:t>
    </dgm:pt>
    <dgm:pt modelId="{E81E8970-4F91-462B-86E1-F43988D604A0}" type="sibTrans" cxnId="{B3051C71-2B76-4F47-BD4B-C0D789C5E0CE}">
      <dgm:prSet/>
      <dgm:spPr/>
      <dgm:t>
        <a:bodyPr/>
        <a:lstStyle/>
        <a:p>
          <a:endParaRPr lang="ru-RU"/>
        </a:p>
      </dgm:t>
    </dgm:pt>
    <dgm:pt modelId="{57CA3BA5-C6E1-4578-8A8E-A967B987AD8E}">
      <dgm:prSet phldrT="[Текст]" custT="1"/>
      <dgm:spPr/>
      <dgm:t>
        <a:bodyPr/>
        <a:lstStyle/>
        <a:p>
          <a:r>
            <a:rPr lang="ru-RU" sz="1600" dirty="0" smtClean="0"/>
            <a:t> аттестация кадров</a:t>
          </a:r>
          <a:endParaRPr lang="ru-RU" sz="1600" dirty="0"/>
        </a:p>
      </dgm:t>
    </dgm:pt>
    <dgm:pt modelId="{774C5410-FDAC-4601-8E13-EEC0939F1D7D}" type="parTrans" cxnId="{D29E0BE1-4A4B-4E57-81FD-8F1724799612}">
      <dgm:prSet/>
      <dgm:spPr/>
      <dgm:t>
        <a:bodyPr/>
        <a:lstStyle/>
        <a:p>
          <a:endParaRPr lang="ru-RU"/>
        </a:p>
      </dgm:t>
    </dgm:pt>
    <dgm:pt modelId="{FE769025-10B3-4434-8114-403977C745FF}" type="sibTrans" cxnId="{D29E0BE1-4A4B-4E57-81FD-8F1724799612}">
      <dgm:prSet/>
      <dgm:spPr/>
      <dgm:t>
        <a:bodyPr/>
        <a:lstStyle/>
        <a:p>
          <a:endParaRPr lang="ru-RU"/>
        </a:p>
      </dgm:t>
    </dgm:pt>
    <dgm:pt modelId="{B4869F00-0C3E-40EB-9541-22DF8A567C6F}" type="pres">
      <dgm:prSet presAssocID="{585FA5A8-DF28-41DB-94AA-0D7AA27A9C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AB6F30-D96D-4287-93B0-9138756110D8}" type="pres">
      <dgm:prSet presAssocID="{96B92246-AFE5-4365-A2C5-F0CA0BAB1A0E}" presName="composite" presStyleCnt="0"/>
      <dgm:spPr/>
    </dgm:pt>
    <dgm:pt modelId="{46CF531A-C19F-4FB1-9647-198827E74233}" type="pres">
      <dgm:prSet presAssocID="{96B92246-AFE5-4365-A2C5-F0CA0BAB1A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391C-A610-46A7-ADDB-4AFA21EC3248}" type="pres">
      <dgm:prSet presAssocID="{96B92246-AFE5-4365-A2C5-F0CA0BAB1A0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BF759-F45C-4C12-8E69-2573E7286FB0}" type="pres">
      <dgm:prSet presAssocID="{E9054FDF-32D0-49F7-A42F-FF2EBFE8F20A}" presName="space" presStyleCnt="0"/>
      <dgm:spPr/>
    </dgm:pt>
    <dgm:pt modelId="{7D3C8190-BAFA-4089-8D42-6E1F5B0D5611}" type="pres">
      <dgm:prSet presAssocID="{EADC1E9A-C28F-4F04-9D58-02C260781AC2}" presName="composite" presStyleCnt="0"/>
      <dgm:spPr/>
    </dgm:pt>
    <dgm:pt modelId="{27523100-7347-4B68-B7AA-BD26FCCA8078}" type="pres">
      <dgm:prSet presAssocID="{EADC1E9A-C28F-4F04-9D58-02C260781AC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E2E20-9F9E-45A7-A305-3B453EB35D88}" type="pres">
      <dgm:prSet presAssocID="{EADC1E9A-C28F-4F04-9D58-02C260781AC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FA083-E547-4082-93DB-2A975FDE4E40}" type="pres">
      <dgm:prSet presAssocID="{5C317409-FBA0-4C4D-B1FC-0BDB36312246}" presName="space" presStyleCnt="0"/>
      <dgm:spPr/>
    </dgm:pt>
    <dgm:pt modelId="{F8D32F29-A91D-4FDB-B6DF-8D2BE945C3EE}" type="pres">
      <dgm:prSet presAssocID="{2B4A08A9-76A8-4679-8A62-9D73C30903AB}" presName="composite" presStyleCnt="0"/>
      <dgm:spPr/>
    </dgm:pt>
    <dgm:pt modelId="{C6C6CC47-55B7-4066-9224-A1F561EC9750}" type="pres">
      <dgm:prSet presAssocID="{2B4A08A9-76A8-4679-8A62-9D73C30903A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77EBD-8DA9-4AF7-9327-E3488B372567}" type="pres">
      <dgm:prSet presAssocID="{2B4A08A9-76A8-4679-8A62-9D73C30903A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431858-CDD9-4BC1-80DA-7E7773660F89}" type="presOf" srcId="{58A4B3DB-9A61-438B-92C8-A8BF46E8D13A}" destId="{EA177EBD-8DA9-4AF7-9327-E3488B372567}" srcOrd="0" destOrd="0" presId="urn:microsoft.com/office/officeart/2005/8/layout/hList1"/>
    <dgm:cxn modelId="{D29E0BE1-4A4B-4E57-81FD-8F1724799612}" srcId="{2B4A08A9-76A8-4679-8A62-9D73C30903AB}" destId="{57CA3BA5-C6E1-4578-8A8E-A967B987AD8E}" srcOrd="4" destOrd="0" parTransId="{774C5410-FDAC-4601-8E13-EEC0939F1D7D}" sibTransId="{FE769025-10B3-4434-8114-403977C745FF}"/>
    <dgm:cxn modelId="{25520FA4-8B83-492F-91B2-2D91E1749373}" srcId="{96B92246-AFE5-4365-A2C5-F0CA0BAB1A0E}" destId="{1BB56BF8-BC3B-4CD0-8BE3-F2B969B93989}" srcOrd="6" destOrd="0" parTransId="{CF4E2021-25DE-454C-A767-4E9D4EBEF1A2}" sibTransId="{428257F0-1165-4385-95CD-FC21BE147AEA}"/>
    <dgm:cxn modelId="{488F2DD9-94A7-4EAC-8C3D-A6F05BBFAF75}" srcId="{585FA5A8-DF28-41DB-94AA-0D7AA27A9CD7}" destId="{EADC1E9A-C28F-4F04-9D58-02C260781AC2}" srcOrd="1" destOrd="0" parTransId="{D301DEA7-DCCE-4A68-898B-8E9A5414C3BC}" sibTransId="{5C317409-FBA0-4C4D-B1FC-0BDB36312246}"/>
    <dgm:cxn modelId="{34CEFEE0-340F-4EF5-9744-B884EB684B2A}" srcId="{2B4A08A9-76A8-4679-8A62-9D73C30903AB}" destId="{58A4B3DB-9A61-438B-92C8-A8BF46E8D13A}" srcOrd="0" destOrd="0" parTransId="{492F9383-ECB3-4821-9B88-C3033AA51460}" sibTransId="{D2B9D40B-5A94-4254-9136-255FC5EF95DD}"/>
    <dgm:cxn modelId="{5B1F25DE-DD3D-4D01-88B8-694F3E37DBF0}" type="presOf" srcId="{57CA3BA5-C6E1-4578-8A8E-A967B987AD8E}" destId="{EA177EBD-8DA9-4AF7-9327-E3488B372567}" srcOrd="0" destOrd="4" presId="urn:microsoft.com/office/officeart/2005/8/layout/hList1"/>
    <dgm:cxn modelId="{3A277DB3-577B-4206-8580-0BFE4ECB06CF}" type="presOf" srcId="{9C8958BA-25A8-4BA9-AA20-3A2B88D13A4F}" destId="{EA4E2E20-9F9E-45A7-A305-3B453EB35D88}" srcOrd="0" destOrd="0" presId="urn:microsoft.com/office/officeart/2005/8/layout/hList1"/>
    <dgm:cxn modelId="{DE90DEA8-8681-4633-A15A-8A0D23AA787D}" srcId="{585FA5A8-DF28-41DB-94AA-0D7AA27A9CD7}" destId="{2B4A08A9-76A8-4679-8A62-9D73C30903AB}" srcOrd="2" destOrd="0" parTransId="{A4280586-9C96-48C0-B7A3-CBC90FED34EF}" sibTransId="{9785F2D8-0550-4616-8B45-61701D4C65C4}"/>
    <dgm:cxn modelId="{35ADD720-440B-4CEC-B654-0E60C787575F}" type="presOf" srcId="{585FA5A8-DF28-41DB-94AA-0D7AA27A9CD7}" destId="{B4869F00-0C3E-40EB-9541-22DF8A567C6F}" srcOrd="0" destOrd="0" presId="urn:microsoft.com/office/officeart/2005/8/layout/hList1"/>
    <dgm:cxn modelId="{77B071E5-43CA-4AD1-9D04-92F5A5D465F8}" type="presOf" srcId="{492C566C-1A71-4B19-B35E-55A468C376D6}" destId="{DF27391C-A610-46A7-ADDB-4AFA21EC3248}" srcOrd="0" destOrd="7" presId="urn:microsoft.com/office/officeart/2005/8/layout/hList1"/>
    <dgm:cxn modelId="{EFCD931D-CE7F-4057-9946-0AA804102542}" type="presOf" srcId="{E28607F1-3CAC-4EB5-B0B6-ED880D06DE1B}" destId="{DF27391C-A610-46A7-ADDB-4AFA21EC3248}" srcOrd="0" destOrd="4" presId="urn:microsoft.com/office/officeart/2005/8/layout/hList1"/>
    <dgm:cxn modelId="{55653528-A52E-4693-8D15-8DBC204B264C}" type="presOf" srcId="{B1933F53-45F9-468E-B1B6-75ED6EE57CE4}" destId="{EA177EBD-8DA9-4AF7-9327-E3488B372567}" srcOrd="0" destOrd="1" presId="urn:microsoft.com/office/officeart/2005/8/layout/hList1"/>
    <dgm:cxn modelId="{D677EEF0-E4F7-404F-9F0A-560526E68E34}" srcId="{96B92246-AFE5-4365-A2C5-F0CA0BAB1A0E}" destId="{492C566C-1A71-4B19-B35E-55A468C376D6}" srcOrd="7" destOrd="0" parTransId="{BF813A24-2B25-46BC-A4F8-9FE9E54EE937}" sibTransId="{562B0446-C243-4929-9585-5A993E642015}"/>
    <dgm:cxn modelId="{BA2E0B84-3A89-4FCE-95F7-E3433A2751B6}" srcId="{EADC1E9A-C28F-4F04-9D58-02C260781AC2}" destId="{9C8958BA-25A8-4BA9-AA20-3A2B88D13A4F}" srcOrd="0" destOrd="0" parTransId="{8A643899-9F27-44A1-955D-5AD40E455741}" sibTransId="{A0808B32-B04E-4C51-A1A1-5A710269E829}"/>
    <dgm:cxn modelId="{7026F047-7698-4FAB-8427-AF4981B961F0}" srcId="{96B92246-AFE5-4365-A2C5-F0CA0BAB1A0E}" destId="{699EAC28-B11E-45C4-96FE-88FDFCE7524F}" srcOrd="3" destOrd="0" parTransId="{DA6853C3-4C3F-4D70-82D0-45ED22153152}" sibTransId="{E4D02877-2785-43C0-A246-66CE35129712}"/>
    <dgm:cxn modelId="{6F00BADF-CB6F-404A-BC77-33510D7D8983}" srcId="{2B4A08A9-76A8-4679-8A62-9D73C30903AB}" destId="{B1933F53-45F9-468E-B1B6-75ED6EE57CE4}" srcOrd="1" destOrd="0" parTransId="{E7E5C197-71CC-49C1-84C2-A8DBF5FB2BE9}" sibTransId="{09F8ED21-97EC-4312-A9AB-8CB8E337356C}"/>
    <dgm:cxn modelId="{BAF36CCC-6D8A-4A5A-A464-06A5BE490C5D}" type="presOf" srcId="{549A1DB6-5ACE-4B44-9DA1-35021CEB815D}" destId="{EA177EBD-8DA9-4AF7-9327-E3488B372567}" srcOrd="0" destOrd="3" presId="urn:microsoft.com/office/officeart/2005/8/layout/hList1"/>
    <dgm:cxn modelId="{DCDE4B91-AE08-4104-8EB8-BEA2B0D9AF96}" srcId="{96B92246-AFE5-4365-A2C5-F0CA0BAB1A0E}" destId="{E28607F1-3CAC-4EB5-B0B6-ED880D06DE1B}" srcOrd="4" destOrd="0" parTransId="{166D9422-393F-44A7-BEE8-0BFA14D3DD70}" sibTransId="{E82931CE-5D0D-446F-9DC7-E768DB2889D3}"/>
    <dgm:cxn modelId="{34269CD6-09D7-4A3A-8F18-6EA12AF5EADB}" srcId="{96B92246-AFE5-4365-A2C5-F0CA0BAB1A0E}" destId="{44253874-1FE3-4CC4-A1D5-4A775F2652DA}" srcOrd="1" destOrd="0" parTransId="{F3631EFB-06AC-448F-84A2-FD89F3F75733}" sibTransId="{787E17BC-E241-458A-803C-DC3FFB98A5B5}"/>
    <dgm:cxn modelId="{1FEDC000-5625-4D8D-8A8B-7C9CF1171C8C}" srcId="{96B92246-AFE5-4365-A2C5-F0CA0BAB1A0E}" destId="{55A7B5A7-1EE7-472D-B773-C7E0F11EB118}" srcOrd="5" destOrd="0" parTransId="{C4A0DD13-D37B-4CE7-8A52-EF0DB0046D16}" sibTransId="{54CD52FD-B9FA-4822-B2CF-F11CFC103C79}"/>
    <dgm:cxn modelId="{E8B194D9-81FB-450C-AA7F-C471030D419A}" srcId="{96B92246-AFE5-4365-A2C5-F0CA0BAB1A0E}" destId="{48C23042-E093-46C8-97F6-279D09E5F58F}" srcOrd="0" destOrd="0" parTransId="{C10ED4C4-24C4-40B6-B145-A8140603FB5C}" sibTransId="{354AFDBB-834F-47D4-8C4F-14484A9BEE33}"/>
    <dgm:cxn modelId="{D62CD7C8-8582-4C25-ACFF-58A625A0CCCF}" type="presOf" srcId="{2B4A08A9-76A8-4679-8A62-9D73C30903AB}" destId="{C6C6CC47-55B7-4066-9224-A1F561EC9750}" srcOrd="0" destOrd="0" presId="urn:microsoft.com/office/officeart/2005/8/layout/hList1"/>
    <dgm:cxn modelId="{7534E3F6-6905-44A0-B066-92AA710F7B45}" type="presOf" srcId="{9C2F6528-D936-4D1B-95B9-10CF803D1A85}" destId="{DF27391C-A610-46A7-ADDB-4AFA21EC3248}" srcOrd="0" destOrd="2" presId="urn:microsoft.com/office/officeart/2005/8/layout/hList1"/>
    <dgm:cxn modelId="{2E811C35-875C-432B-9712-E7F54BC3CE19}" type="presOf" srcId="{48C23042-E093-46C8-97F6-279D09E5F58F}" destId="{DF27391C-A610-46A7-ADDB-4AFA21EC3248}" srcOrd="0" destOrd="0" presId="urn:microsoft.com/office/officeart/2005/8/layout/hList1"/>
    <dgm:cxn modelId="{1902BD38-98D8-4CA2-81A7-290965D5D81D}" type="presOf" srcId="{5CC1EA34-8524-4479-AF95-6CDDE7D6ED1C}" destId="{EA177EBD-8DA9-4AF7-9327-E3488B372567}" srcOrd="0" destOrd="5" presId="urn:microsoft.com/office/officeart/2005/8/layout/hList1"/>
    <dgm:cxn modelId="{F27F3764-5625-43D7-9C80-DB2AEEB87196}" type="presOf" srcId="{E0E978D7-A84A-4E6E-8756-B72DB0B6CC45}" destId="{EA177EBD-8DA9-4AF7-9327-E3488B372567}" srcOrd="0" destOrd="2" presId="urn:microsoft.com/office/officeart/2005/8/layout/hList1"/>
    <dgm:cxn modelId="{0C0BBEAD-FC73-4456-9D5A-CB388FAA8060}" type="presOf" srcId="{44253874-1FE3-4CC4-A1D5-4A775F2652DA}" destId="{DF27391C-A610-46A7-ADDB-4AFA21EC3248}" srcOrd="0" destOrd="1" presId="urn:microsoft.com/office/officeart/2005/8/layout/hList1"/>
    <dgm:cxn modelId="{ACDEDD94-647E-4AC2-8823-C073CD306772}" type="presOf" srcId="{1BB56BF8-BC3B-4CD0-8BE3-F2B969B93989}" destId="{DF27391C-A610-46A7-ADDB-4AFA21EC3248}" srcOrd="0" destOrd="6" presId="urn:microsoft.com/office/officeart/2005/8/layout/hList1"/>
    <dgm:cxn modelId="{E8A433F8-B954-47D9-A615-87AC07BE411B}" type="presOf" srcId="{EADC1E9A-C28F-4F04-9D58-02C260781AC2}" destId="{27523100-7347-4B68-B7AA-BD26FCCA8078}" srcOrd="0" destOrd="0" presId="urn:microsoft.com/office/officeart/2005/8/layout/hList1"/>
    <dgm:cxn modelId="{9A18E3B5-96BC-4EA4-B317-A4CAB399898B}" type="presOf" srcId="{96B92246-AFE5-4365-A2C5-F0CA0BAB1A0E}" destId="{46CF531A-C19F-4FB1-9647-198827E74233}" srcOrd="0" destOrd="0" presId="urn:microsoft.com/office/officeart/2005/8/layout/hList1"/>
    <dgm:cxn modelId="{12E00E10-7B58-4E17-86ED-C811407EE29C}" srcId="{2B4A08A9-76A8-4679-8A62-9D73C30903AB}" destId="{E0E978D7-A84A-4E6E-8756-B72DB0B6CC45}" srcOrd="2" destOrd="0" parTransId="{6F4CA496-40DA-487B-BA5D-2D4F0D94996F}" sibTransId="{1BB008E2-C974-4E12-81A8-540DBBB6ACCA}"/>
    <dgm:cxn modelId="{2340C8B0-8DB3-4EF9-B14C-F80A966CE18A}" srcId="{96B92246-AFE5-4365-A2C5-F0CA0BAB1A0E}" destId="{9C2F6528-D936-4D1B-95B9-10CF803D1A85}" srcOrd="2" destOrd="0" parTransId="{06157208-7EC8-4D04-9C8C-578D2B5D4B83}" sibTransId="{6A2A6CB2-C87D-4E2A-9E9B-C73C94D0863D}"/>
    <dgm:cxn modelId="{2CB83DE8-99F7-4BA9-A7CB-6419FD6167B4}" srcId="{585FA5A8-DF28-41DB-94AA-0D7AA27A9CD7}" destId="{96B92246-AFE5-4365-A2C5-F0CA0BAB1A0E}" srcOrd="0" destOrd="0" parTransId="{5401EC6C-907C-4C98-AB48-870E37971A41}" sibTransId="{E9054FDF-32D0-49F7-A42F-FF2EBFE8F20A}"/>
    <dgm:cxn modelId="{0AD3E6B6-FD5E-4573-B3F5-B71C0D95DCB8}" type="presOf" srcId="{699EAC28-B11E-45C4-96FE-88FDFCE7524F}" destId="{DF27391C-A610-46A7-ADDB-4AFA21EC3248}" srcOrd="0" destOrd="3" presId="urn:microsoft.com/office/officeart/2005/8/layout/hList1"/>
    <dgm:cxn modelId="{C57FABDD-6FC3-493A-BD1F-0E9802DB024D}" type="presOf" srcId="{55A7B5A7-1EE7-472D-B773-C7E0F11EB118}" destId="{DF27391C-A610-46A7-ADDB-4AFA21EC3248}" srcOrd="0" destOrd="5" presId="urn:microsoft.com/office/officeart/2005/8/layout/hList1"/>
    <dgm:cxn modelId="{43503039-9F5C-4D5F-8899-D8D42A6E9E9F}" srcId="{2B4A08A9-76A8-4679-8A62-9D73C30903AB}" destId="{5CC1EA34-8524-4479-AF95-6CDDE7D6ED1C}" srcOrd="5" destOrd="0" parTransId="{69B7886A-A797-45FA-B2E6-7E643EB5C914}" sibTransId="{19CFF481-ED90-44B7-814D-EDAECCBDCBDE}"/>
    <dgm:cxn modelId="{B3051C71-2B76-4F47-BD4B-C0D789C5E0CE}" srcId="{2B4A08A9-76A8-4679-8A62-9D73C30903AB}" destId="{549A1DB6-5ACE-4B44-9DA1-35021CEB815D}" srcOrd="3" destOrd="0" parTransId="{DA4E4F8C-ACD4-402E-BFF7-D204979FDA45}" sibTransId="{E81E8970-4F91-462B-86E1-F43988D604A0}"/>
    <dgm:cxn modelId="{FF40485F-2EC5-470E-B54B-D07F331D42BD}" type="presParOf" srcId="{B4869F00-0C3E-40EB-9541-22DF8A567C6F}" destId="{1EAB6F30-D96D-4287-93B0-9138756110D8}" srcOrd="0" destOrd="0" presId="urn:microsoft.com/office/officeart/2005/8/layout/hList1"/>
    <dgm:cxn modelId="{8DBC513B-1083-4F7D-9134-216B24C03327}" type="presParOf" srcId="{1EAB6F30-D96D-4287-93B0-9138756110D8}" destId="{46CF531A-C19F-4FB1-9647-198827E74233}" srcOrd="0" destOrd="0" presId="urn:microsoft.com/office/officeart/2005/8/layout/hList1"/>
    <dgm:cxn modelId="{F700B011-DA17-486D-AB98-335237FD1678}" type="presParOf" srcId="{1EAB6F30-D96D-4287-93B0-9138756110D8}" destId="{DF27391C-A610-46A7-ADDB-4AFA21EC3248}" srcOrd="1" destOrd="0" presId="urn:microsoft.com/office/officeart/2005/8/layout/hList1"/>
    <dgm:cxn modelId="{38E3A372-97DA-4C04-B2DB-30541FB67778}" type="presParOf" srcId="{B4869F00-0C3E-40EB-9541-22DF8A567C6F}" destId="{D09BF759-F45C-4C12-8E69-2573E7286FB0}" srcOrd="1" destOrd="0" presId="urn:microsoft.com/office/officeart/2005/8/layout/hList1"/>
    <dgm:cxn modelId="{ED7044BB-6C9C-40BB-B332-45BC216B918C}" type="presParOf" srcId="{B4869F00-0C3E-40EB-9541-22DF8A567C6F}" destId="{7D3C8190-BAFA-4089-8D42-6E1F5B0D5611}" srcOrd="2" destOrd="0" presId="urn:microsoft.com/office/officeart/2005/8/layout/hList1"/>
    <dgm:cxn modelId="{D9D142AE-B611-4F20-A569-F81B3BC795C1}" type="presParOf" srcId="{7D3C8190-BAFA-4089-8D42-6E1F5B0D5611}" destId="{27523100-7347-4B68-B7AA-BD26FCCA8078}" srcOrd="0" destOrd="0" presId="urn:microsoft.com/office/officeart/2005/8/layout/hList1"/>
    <dgm:cxn modelId="{B8B45B6A-33ED-489F-A0CB-88644A814086}" type="presParOf" srcId="{7D3C8190-BAFA-4089-8D42-6E1F5B0D5611}" destId="{EA4E2E20-9F9E-45A7-A305-3B453EB35D88}" srcOrd="1" destOrd="0" presId="urn:microsoft.com/office/officeart/2005/8/layout/hList1"/>
    <dgm:cxn modelId="{E5676131-FAE4-4A27-9671-B18ED52F8C96}" type="presParOf" srcId="{B4869F00-0C3E-40EB-9541-22DF8A567C6F}" destId="{4E0FA083-E547-4082-93DB-2A975FDE4E40}" srcOrd="3" destOrd="0" presId="urn:microsoft.com/office/officeart/2005/8/layout/hList1"/>
    <dgm:cxn modelId="{1D9CD59E-3D1D-4242-B131-08E8CA0D6933}" type="presParOf" srcId="{B4869F00-0C3E-40EB-9541-22DF8A567C6F}" destId="{F8D32F29-A91D-4FDB-B6DF-8D2BE945C3EE}" srcOrd="4" destOrd="0" presId="urn:microsoft.com/office/officeart/2005/8/layout/hList1"/>
    <dgm:cxn modelId="{BA096C58-3926-41DC-A926-AF81EC3B1C0B}" type="presParOf" srcId="{F8D32F29-A91D-4FDB-B6DF-8D2BE945C3EE}" destId="{C6C6CC47-55B7-4066-9224-A1F561EC9750}" srcOrd="0" destOrd="0" presId="urn:microsoft.com/office/officeart/2005/8/layout/hList1"/>
    <dgm:cxn modelId="{D32FA4E6-757B-459C-9105-1FFD0FD5700D}" type="presParOf" srcId="{F8D32F29-A91D-4FDB-B6DF-8D2BE945C3EE}" destId="{EA177EBD-8DA9-4AF7-9327-E3488B3725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E3909-DAE3-453E-ADFC-F718E55EA6C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4B8601-F324-4D39-9A50-611A59ED53D6}">
      <dgm:prSet phldrT="[Текст]"/>
      <dgm:spPr/>
      <dgm:t>
        <a:bodyPr/>
        <a:lstStyle/>
        <a:p>
          <a:endParaRPr lang="ru-RU" dirty="0"/>
        </a:p>
      </dgm:t>
    </dgm:pt>
    <dgm:pt modelId="{FF06E291-933B-4192-8CA9-FC65D976F50C}" type="parTrans" cxnId="{CDF7849D-50AA-47B6-BBCD-EDCED4CF7881}">
      <dgm:prSet/>
      <dgm:spPr/>
      <dgm:t>
        <a:bodyPr/>
        <a:lstStyle/>
        <a:p>
          <a:endParaRPr lang="ru-RU"/>
        </a:p>
      </dgm:t>
    </dgm:pt>
    <dgm:pt modelId="{385C26AF-02F7-4B51-811D-9A7F67BEB8F7}" type="sibTrans" cxnId="{CDF7849D-50AA-47B6-BBCD-EDCED4CF7881}">
      <dgm:prSet/>
      <dgm:spPr/>
      <dgm:t>
        <a:bodyPr/>
        <a:lstStyle/>
        <a:p>
          <a:endParaRPr lang="ru-RU"/>
        </a:p>
      </dgm:t>
    </dgm:pt>
    <dgm:pt modelId="{77843BB2-8E4C-4088-ABFB-F4573FFB970D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Мониторинг и анализ научно-инновационного потенциала участников кластера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74807B7B-EA4D-43A4-9F35-320C8FC4177A}" type="parTrans" cxnId="{E157CACC-72FF-4B06-85DC-E4F68A4FF7D4}">
      <dgm:prSet/>
      <dgm:spPr/>
      <dgm:t>
        <a:bodyPr/>
        <a:lstStyle/>
        <a:p>
          <a:endParaRPr lang="ru-RU"/>
        </a:p>
      </dgm:t>
    </dgm:pt>
    <dgm:pt modelId="{CB0FCC52-C5DE-4DC3-BB5F-CA17CD0D0A7C}" type="sibTrans" cxnId="{E157CACC-72FF-4B06-85DC-E4F68A4FF7D4}">
      <dgm:prSet/>
      <dgm:spPr/>
      <dgm:t>
        <a:bodyPr/>
        <a:lstStyle/>
        <a:p>
          <a:endParaRPr lang="ru-RU"/>
        </a:p>
      </dgm:t>
    </dgm:pt>
    <dgm:pt modelId="{FCBA2DB7-D20F-42CF-9347-DC96B33C490D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Проведение маркетинговых исследований рынков наукоемкой продукции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6BB291FE-DB9D-4A10-AB22-BD653FABAD87}" type="parTrans" cxnId="{06D3B227-B354-492C-925A-FCC0A0F60B8F}">
      <dgm:prSet/>
      <dgm:spPr/>
      <dgm:t>
        <a:bodyPr/>
        <a:lstStyle/>
        <a:p>
          <a:endParaRPr lang="ru-RU"/>
        </a:p>
      </dgm:t>
    </dgm:pt>
    <dgm:pt modelId="{D4810003-A1DA-4C39-B0A4-4019FEE1CA21}" type="sibTrans" cxnId="{06D3B227-B354-492C-925A-FCC0A0F60B8F}">
      <dgm:prSet/>
      <dgm:spPr/>
      <dgm:t>
        <a:bodyPr/>
        <a:lstStyle/>
        <a:p>
          <a:endParaRPr lang="ru-RU"/>
        </a:p>
      </dgm:t>
    </dgm:pt>
    <dgm:pt modelId="{68219B45-4D96-47BF-A57D-D891DD265D7B}">
      <dgm:prSet phldrT="[Текст]"/>
      <dgm:spPr/>
      <dgm:t>
        <a:bodyPr/>
        <a:lstStyle/>
        <a:p>
          <a:endParaRPr lang="ru-RU" dirty="0"/>
        </a:p>
      </dgm:t>
    </dgm:pt>
    <dgm:pt modelId="{B2081EA6-FA71-441D-8051-DC53A8124B8C}" type="parTrans" cxnId="{503B10B8-096F-494C-A5B4-8F4D515DF503}">
      <dgm:prSet/>
      <dgm:spPr/>
      <dgm:t>
        <a:bodyPr/>
        <a:lstStyle/>
        <a:p>
          <a:endParaRPr lang="ru-RU"/>
        </a:p>
      </dgm:t>
    </dgm:pt>
    <dgm:pt modelId="{B9AB92F5-6E87-4914-AD85-1990DF174309}" type="sibTrans" cxnId="{503B10B8-096F-494C-A5B4-8F4D515DF503}">
      <dgm:prSet/>
      <dgm:spPr/>
      <dgm:t>
        <a:bodyPr/>
        <a:lstStyle/>
        <a:p>
          <a:endParaRPr lang="ru-RU"/>
        </a:p>
      </dgm:t>
    </dgm:pt>
    <dgm:pt modelId="{994C09E4-F36F-43F2-A534-6EAFB27BC04B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Управление объектами интеллектуальной собственности (отбор, анализ и правовая охрана)</a:t>
          </a:r>
        </a:p>
      </dgm:t>
    </dgm:pt>
    <dgm:pt modelId="{92617C8D-59DC-44CA-ABDE-0E7193B73842}" type="parTrans" cxnId="{401399AC-BB9A-42AA-A428-954DEB4623FB}">
      <dgm:prSet/>
      <dgm:spPr/>
      <dgm:t>
        <a:bodyPr/>
        <a:lstStyle/>
        <a:p>
          <a:endParaRPr lang="ru-RU"/>
        </a:p>
      </dgm:t>
    </dgm:pt>
    <dgm:pt modelId="{4D90741C-FEC3-4D1A-8DA7-D3CD97483F07}" type="sibTrans" cxnId="{401399AC-BB9A-42AA-A428-954DEB4623FB}">
      <dgm:prSet/>
      <dgm:spPr/>
      <dgm:t>
        <a:bodyPr/>
        <a:lstStyle/>
        <a:p>
          <a:endParaRPr lang="ru-RU"/>
        </a:p>
      </dgm:t>
    </dgm:pt>
    <dgm:pt modelId="{6B0FEEA4-FC1A-4D1B-A6C3-E47DE827E1AD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Ведение баз данных инновационных разработок</a:t>
          </a:r>
        </a:p>
      </dgm:t>
    </dgm:pt>
    <dgm:pt modelId="{EF23B729-2125-4795-B4AF-32DF0BB8D05C}" type="parTrans" cxnId="{67595F1B-DC89-4874-91FA-F19D3956D371}">
      <dgm:prSet/>
      <dgm:spPr/>
      <dgm:t>
        <a:bodyPr/>
        <a:lstStyle/>
        <a:p>
          <a:endParaRPr lang="ru-RU"/>
        </a:p>
      </dgm:t>
    </dgm:pt>
    <dgm:pt modelId="{3E82B1EE-41E7-4AF1-9D31-B5FF4FE033BF}" type="sibTrans" cxnId="{67595F1B-DC89-4874-91FA-F19D3956D371}">
      <dgm:prSet/>
      <dgm:spPr/>
      <dgm:t>
        <a:bodyPr/>
        <a:lstStyle/>
        <a:p>
          <a:endParaRPr lang="ru-RU"/>
        </a:p>
      </dgm:t>
    </dgm:pt>
    <dgm:pt modelId="{07988F99-C584-4D04-8547-BF072A8F1281}">
      <dgm:prSet phldrT="[Текст]"/>
      <dgm:spPr/>
      <dgm:t>
        <a:bodyPr/>
        <a:lstStyle/>
        <a:p>
          <a:endParaRPr lang="ru-RU" dirty="0"/>
        </a:p>
      </dgm:t>
    </dgm:pt>
    <dgm:pt modelId="{AA82EFA4-804F-4245-ADE9-538AF3C05DD9}" type="parTrans" cxnId="{5D421110-81EA-434A-91F3-46B07CC47777}">
      <dgm:prSet/>
      <dgm:spPr/>
      <dgm:t>
        <a:bodyPr/>
        <a:lstStyle/>
        <a:p>
          <a:endParaRPr lang="ru-RU"/>
        </a:p>
      </dgm:t>
    </dgm:pt>
    <dgm:pt modelId="{6A2C2E99-7218-4A2E-9540-23F27B95C0C4}" type="sibTrans" cxnId="{5D421110-81EA-434A-91F3-46B07CC47777}">
      <dgm:prSet/>
      <dgm:spPr/>
      <dgm:t>
        <a:bodyPr/>
        <a:lstStyle/>
        <a:p>
          <a:endParaRPr lang="ru-RU"/>
        </a:p>
      </dgm:t>
    </dgm:pt>
    <dgm:pt modelId="{7124E2E6-C260-428F-B38A-68470E022802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Формирование системы контрактного финансирования и конкурсного отбора работ, программ и проектов, выполняемых в сфере НИОКР и инноваций</a:t>
          </a:r>
        </a:p>
      </dgm:t>
    </dgm:pt>
    <dgm:pt modelId="{2FAC4B49-B267-4DD3-8D0A-55F9B63DB26C}" type="parTrans" cxnId="{BA1014F5-3468-4B65-BEFE-54B6FE91694B}">
      <dgm:prSet/>
      <dgm:spPr/>
      <dgm:t>
        <a:bodyPr/>
        <a:lstStyle/>
        <a:p>
          <a:endParaRPr lang="ru-RU"/>
        </a:p>
      </dgm:t>
    </dgm:pt>
    <dgm:pt modelId="{B3039BFA-2785-45CF-B89E-9A57A1F2AFA9}" type="sibTrans" cxnId="{BA1014F5-3468-4B65-BEFE-54B6FE91694B}">
      <dgm:prSet/>
      <dgm:spPr/>
      <dgm:t>
        <a:bodyPr/>
        <a:lstStyle/>
        <a:p>
          <a:endParaRPr lang="ru-RU"/>
        </a:p>
      </dgm:t>
    </dgm:pt>
    <dgm:pt modelId="{76C5D2F2-1E00-4CEA-AA84-384022C07054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Методическая поддержка участников кластера в сфере </a:t>
          </a:r>
          <a:r>
            <a:rPr lang="ru-RU" b="1" dirty="0" err="1" smtClean="0">
              <a:solidFill>
                <a:schemeClr val="tx2">
                  <a:lumMod val="75000"/>
                </a:schemeClr>
              </a:solidFill>
            </a:rPr>
            <a:t>трансфера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 технологий</a:t>
          </a:r>
        </a:p>
      </dgm:t>
    </dgm:pt>
    <dgm:pt modelId="{6BC1F440-1838-45AA-A8E8-0B314DF09076}" type="parTrans" cxnId="{8E61FF87-E340-4005-BE1D-16017356CE64}">
      <dgm:prSet/>
      <dgm:spPr/>
      <dgm:t>
        <a:bodyPr/>
        <a:lstStyle/>
        <a:p>
          <a:endParaRPr lang="ru-RU"/>
        </a:p>
      </dgm:t>
    </dgm:pt>
    <dgm:pt modelId="{FFAAFCBF-89C6-4481-B0AC-00814B12B3CE}" type="sibTrans" cxnId="{8E61FF87-E340-4005-BE1D-16017356CE64}">
      <dgm:prSet/>
      <dgm:spPr/>
      <dgm:t>
        <a:bodyPr/>
        <a:lstStyle/>
        <a:p>
          <a:endParaRPr lang="ru-RU"/>
        </a:p>
      </dgm:t>
    </dgm:pt>
    <dgm:pt modelId="{C90F9B8C-3666-4299-BDA0-75AA07502C1B}" type="pres">
      <dgm:prSet presAssocID="{A08E3909-DAE3-453E-ADFC-F718E55EA6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499C7D-E14C-45AE-9A1E-6CCEDD38A9D2}" type="pres">
      <dgm:prSet presAssocID="{BE4B8601-F324-4D39-9A50-611A59ED53D6}" presName="composite" presStyleCnt="0"/>
      <dgm:spPr/>
    </dgm:pt>
    <dgm:pt modelId="{4C47EF12-425B-4E99-9940-DDE3882637DF}" type="pres">
      <dgm:prSet presAssocID="{BE4B8601-F324-4D39-9A50-611A59ED53D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3FBFC-04ED-4D56-899F-B1AE5BDDFEF4}" type="pres">
      <dgm:prSet presAssocID="{BE4B8601-F324-4D39-9A50-611A59ED53D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13E1B-F176-4D6C-A72A-BACC4F3053BD}" type="pres">
      <dgm:prSet presAssocID="{385C26AF-02F7-4B51-811D-9A7F67BEB8F7}" presName="sp" presStyleCnt="0"/>
      <dgm:spPr/>
    </dgm:pt>
    <dgm:pt modelId="{373E5D1C-D9E1-45DA-BEB4-77CD9DD35273}" type="pres">
      <dgm:prSet presAssocID="{68219B45-4D96-47BF-A57D-D891DD265D7B}" presName="composite" presStyleCnt="0"/>
      <dgm:spPr/>
    </dgm:pt>
    <dgm:pt modelId="{1426CF3F-DCAE-453D-9496-D6A158A3806F}" type="pres">
      <dgm:prSet presAssocID="{68219B45-4D96-47BF-A57D-D891DD265D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14013-DE74-41B8-B561-EB11E1F0FF85}" type="pres">
      <dgm:prSet presAssocID="{68219B45-4D96-47BF-A57D-D891DD265D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B41BA-AB3C-4D3A-AA26-26CDF7D42998}" type="pres">
      <dgm:prSet presAssocID="{B9AB92F5-6E87-4914-AD85-1990DF174309}" presName="sp" presStyleCnt="0"/>
      <dgm:spPr/>
    </dgm:pt>
    <dgm:pt modelId="{3965BEF3-3C27-4C4C-83EA-B3AB80EECE36}" type="pres">
      <dgm:prSet presAssocID="{07988F99-C584-4D04-8547-BF072A8F1281}" presName="composite" presStyleCnt="0"/>
      <dgm:spPr/>
    </dgm:pt>
    <dgm:pt modelId="{88C92BE7-B98F-4E34-830A-C1424C6AB48B}" type="pres">
      <dgm:prSet presAssocID="{07988F99-C584-4D04-8547-BF072A8F12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39314-EC2C-486E-82A7-7CDDDE600690}" type="pres">
      <dgm:prSet presAssocID="{07988F99-C584-4D04-8547-BF072A8F12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1399AC-BB9A-42AA-A428-954DEB4623FB}" srcId="{68219B45-4D96-47BF-A57D-D891DD265D7B}" destId="{994C09E4-F36F-43F2-A534-6EAFB27BC04B}" srcOrd="0" destOrd="0" parTransId="{92617C8D-59DC-44CA-ABDE-0E7193B73842}" sibTransId="{4D90741C-FEC3-4D1A-8DA7-D3CD97483F07}"/>
    <dgm:cxn modelId="{93358CFE-D613-49AF-BD8F-63F2B6CB2558}" type="presOf" srcId="{FCBA2DB7-D20F-42CF-9347-DC96B33C490D}" destId="{1F83FBFC-04ED-4D56-899F-B1AE5BDDFEF4}" srcOrd="0" destOrd="1" presId="urn:microsoft.com/office/officeart/2005/8/layout/chevron2"/>
    <dgm:cxn modelId="{C0B6F3D9-2873-4784-AA7A-42C36374C57F}" type="presOf" srcId="{7124E2E6-C260-428F-B38A-68470E022802}" destId="{93039314-EC2C-486E-82A7-7CDDDE600690}" srcOrd="0" destOrd="0" presId="urn:microsoft.com/office/officeart/2005/8/layout/chevron2"/>
    <dgm:cxn modelId="{5D421110-81EA-434A-91F3-46B07CC47777}" srcId="{A08E3909-DAE3-453E-ADFC-F718E55EA6CF}" destId="{07988F99-C584-4D04-8547-BF072A8F1281}" srcOrd="2" destOrd="0" parTransId="{AA82EFA4-804F-4245-ADE9-538AF3C05DD9}" sibTransId="{6A2C2E99-7218-4A2E-9540-23F27B95C0C4}"/>
    <dgm:cxn modelId="{3EC5115E-A7E1-4AF2-B281-B205E7AF4C5E}" type="presOf" srcId="{07988F99-C584-4D04-8547-BF072A8F1281}" destId="{88C92BE7-B98F-4E34-830A-C1424C6AB48B}" srcOrd="0" destOrd="0" presId="urn:microsoft.com/office/officeart/2005/8/layout/chevron2"/>
    <dgm:cxn modelId="{85821ED3-7610-4F7C-9677-09F085405365}" type="presOf" srcId="{A08E3909-DAE3-453E-ADFC-F718E55EA6CF}" destId="{C90F9B8C-3666-4299-BDA0-75AA07502C1B}" srcOrd="0" destOrd="0" presId="urn:microsoft.com/office/officeart/2005/8/layout/chevron2"/>
    <dgm:cxn modelId="{BA1014F5-3468-4B65-BEFE-54B6FE91694B}" srcId="{07988F99-C584-4D04-8547-BF072A8F1281}" destId="{7124E2E6-C260-428F-B38A-68470E022802}" srcOrd="0" destOrd="0" parTransId="{2FAC4B49-B267-4DD3-8D0A-55F9B63DB26C}" sibTransId="{B3039BFA-2785-45CF-B89E-9A57A1F2AFA9}"/>
    <dgm:cxn modelId="{8E61FF87-E340-4005-BE1D-16017356CE64}" srcId="{07988F99-C584-4D04-8547-BF072A8F1281}" destId="{76C5D2F2-1E00-4CEA-AA84-384022C07054}" srcOrd="1" destOrd="0" parTransId="{6BC1F440-1838-45AA-A8E8-0B314DF09076}" sibTransId="{FFAAFCBF-89C6-4481-B0AC-00814B12B3CE}"/>
    <dgm:cxn modelId="{CDF7849D-50AA-47B6-BBCD-EDCED4CF7881}" srcId="{A08E3909-DAE3-453E-ADFC-F718E55EA6CF}" destId="{BE4B8601-F324-4D39-9A50-611A59ED53D6}" srcOrd="0" destOrd="0" parTransId="{FF06E291-933B-4192-8CA9-FC65D976F50C}" sibTransId="{385C26AF-02F7-4B51-811D-9A7F67BEB8F7}"/>
    <dgm:cxn modelId="{FEA0F150-6526-47FD-9FEF-588871271F09}" type="presOf" srcId="{68219B45-4D96-47BF-A57D-D891DD265D7B}" destId="{1426CF3F-DCAE-453D-9496-D6A158A3806F}" srcOrd="0" destOrd="0" presId="urn:microsoft.com/office/officeart/2005/8/layout/chevron2"/>
    <dgm:cxn modelId="{06D3B227-B354-492C-925A-FCC0A0F60B8F}" srcId="{BE4B8601-F324-4D39-9A50-611A59ED53D6}" destId="{FCBA2DB7-D20F-42CF-9347-DC96B33C490D}" srcOrd="1" destOrd="0" parTransId="{6BB291FE-DB9D-4A10-AB22-BD653FABAD87}" sibTransId="{D4810003-A1DA-4C39-B0A4-4019FEE1CA21}"/>
    <dgm:cxn modelId="{68FE5A06-02F1-4681-8054-EB67F6DBFCE9}" type="presOf" srcId="{6B0FEEA4-FC1A-4D1B-A6C3-E47DE827E1AD}" destId="{83414013-DE74-41B8-B561-EB11E1F0FF85}" srcOrd="0" destOrd="1" presId="urn:microsoft.com/office/officeart/2005/8/layout/chevron2"/>
    <dgm:cxn modelId="{503B10B8-096F-494C-A5B4-8F4D515DF503}" srcId="{A08E3909-DAE3-453E-ADFC-F718E55EA6CF}" destId="{68219B45-4D96-47BF-A57D-D891DD265D7B}" srcOrd="1" destOrd="0" parTransId="{B2081EA6-FA71-441D-8051-DC53A8124B8C}" sibTransId="{B9AB92F5-6E87-4914-AD85-1990DF174309}"/>
    <dgm:cxn modelId="{67595F1B-DC89-4874-91FA-F19D3956D371}" srcId="{68219B45-4D96-47BF-A57D-D891DD265D7B}" destId="{6B0FEEA4-FC1A-4D1B-A6C3-E47DE827E1AD}" srcOrd="1" destOrd="0" parTransId="{EF23B729-2125-4795-B4AF-32DF0BB8D05C}" sibTransId="{3E82B1EE-41E7-4AF1-9D31-B5FF4FE033BF}"/>
    <dgm:cxn modelId="{E157CACC-72FF-4B06-85DC-E4F68A4FF7D4}" srcId="{BE4B8601-F324-4D39-9A50-611A59ED53D6}" destId="{77843BB2-8E4C-4088-ABFB-F4573FFB970D}" srcOrd="0" destOrd="0" parTransId="{74807B7B-EA4D-43A4-9F35-320C8FC4177A}" sibTransId="{CB0FCC52-C5DE-4DC3-BB5F-CA17CD0D0A7C}"/>
    <dgm:cxn modelId="{2F183EDB-77E7-4A57-9EB7-AF01A5F2D692}" type="presOf" srcId="{994C09E4-F36F-43F2-A534-6EAFB27BC04B}" destId="{83414013-DE74-41B8-B561-EB11E1F0FF85}" srcOrd="0" destOrd="0" presId="urn:microsoft.com/office/officeart/2005/8/layout/chevron2"/>
    <dgm:cxn modelId="{C771A4E2-DB29-4673-86C2-63C1D973A24A}" type="presOf" srcId="{77843BB2-8E4C-4088-ABFB-F4573FFB970D}" destId="{1F83FBFC-04ED-4D56-899F-B1AE5BDDFEF4}" srcOrd="0" destOrd="0" presId="urn:microsoft.com/office/officeart/2005/8/layout/chevron2"/>
    <dgm:cxn modelId="{E674EBA7-E939-492C-9D2A-DC1853248AAC}" type="presOf" srcId="{BE4B8601-F324-4D39-9A50-611A59ED53D6}" destId="{4C47EF12-425B-4E99-9940-DDE3882637DF}" srcOrd="0" destOrd="0" presId="urn:microsoft.com/office/officeart/2005/8/layout/chevron2"/>
    <dgm:cxn modelId="{1D522F1C-9CA6-4DD6-B62D-179CE4A9747E}" type="presOf" srcId="{76C5D2F2-1E00-4CEA-AA84-384022C07054}" destId="{93039314-EC2C-486E-82A7-7CDDDE600690}" srcOrd="0" destOrd="1" presId="urn:microsoft.com/office/officeart/2005/8/layout/chevron2"/>
    <dgm:cxn modelId="{85BBD899-E3F0-4763-B383-B04BAAF2AEBF}" type="presParOf" srcId="{C90F9B8C-3666-4299-BDA0-75AA07502C1B}" destId="{46499C7D-E14C-45AE-9A1E-6CCEDD38A9D2}" srcOrd="0" destOrd="0" presId="urn:microsoft.com/office/officeart/2005/8/layout/chevron2"/>
    <dgm:cxn modelId="{3A4F6051-863C-4686-B963-D045FE2BD8DC}" type="presParOf" srcId="{46499C7D-E14C-45AE-9A1E-6CCEDD38A9D2}" destId="{4C47EF12-425B-4E99-9940-DDE3882637DF}" srcOrd="0" destOrd="0" presId="urn:microsoft.com/office/officeart/2005/8/layout/chevron2"/>
    <dgm:cxn modelId="{99EE6D92-0CCB-47DB-9FB8-CEDA2E803549}" type="presParOf" srcId="{46499C7D-E14C-45AE-9A1E-6CCEDD38A9D2}" destId="{1F83FBFC-04ED-4D56-899F-B1AE5BDDFEF4}" srcOrd="1" destOrd="0" presId="urn:microsoft.com/office/officeart/2005/8/layout/chevron2"/>
    <dgm:cxn modelId="{72F0C59A-C9AB-4ACD-B42B-6E2A87997A59}" type="presParOf" srcId="{C90F9B8C-3666-4299-BDA0-75AA07502C1B}" destId="{F0613E1B-F176-4D6C-A72A-BACC4F3053BD}" srcOrd="1" destOrd="0" presId="urn:microsoft.com/office/officeart/2005/8/layout/chevron2"/>
    <dgm:cxn modelId="{AFEF3ECC-EA4E-4E26-B8DA-17084B49876C}" type="presParOf" srcId="{C90F9B8C-3666-4299-BDA0-75AA07502C1B}" destId="{373E5D1C-D9E1-45DA-BEB4-77CD9DD35273}" srcOrd="2" destOrd="0" presId="urn:microsoft.com/office/officeart/2005/8/layout/chevron2"/>
    <dgm:cxn modelId="{B9C638BC-C941-4E1C-BB8F-75231D447D39}" type="presParOf" srcId="{373E5D1C-D9E1-45DA-BEB4-77CD9DD35273}" destId="{1426CF3F-DCAE-453D-9496-D6A158A3806F}" srcOrd="0" destOrd="0" presId="urn:microsoft.com/office/officeart/2005/8/layout/chevron2"/>
    <dgm:cxn modelId="{FCF3E98F-6149-4FE2-8B33-BCB468FDA07C}" type="presParOf" srcId="{373E5D1C-D9E1-45DA-BEB4-77CD9DD35273}" destId="{83414013-DE74-41B8-B561-EB11E1F0FF85}" srcOrd="1" destOrd="0" presId="urn:microsoft.com/office/officeart/2005/8/layout/chevron2"/>
    <dgm:cxn modelId="{E3747813-BF0C-45F1-A950-139B702073C9}" type="presParOf" srcId="{C90F9B8C-3666-4299-BDA0-75AA07502C1B}" destId="{B2FB41BA-AB3C-4D3A-AA26-26CDF7D42998}" srcOrd="3" destOrd="0" presId="urn:microsoft.com/office/officeart/2005/8/layout/chevron2"/>
    <dgm:cxn modelId="{CCA95B52-6502-48D4-AE19-6854CECEBE22}" type="presParOf" srcId="{C90F9B8C-3666-4299-BDA0-75AA07502C1B}" destId="{3965BEF3-3C27-4C4C-83EA-B3AB80EECE36}" srcOrd="4" destOrd="0" presId="urn:microsoft.com/office/officeart/2005/8/layout/chevron2"/>
    <dgm:cxn modelId="{31F63A13-4244-45F3-A255-2BEEC180E826}" type="presParOf" srcId="{3965BEF3-3C27-4C4C-83EA-B3AB80EECE36}" destId="{88C92BE7-B98F-4E34-830A-C1424C6AB48B}" srcOrd="0" destOrd="0" presId="urn:microsoft.com/office/officeart/2005/8/layout/chevron2"/>
    <dgm:cxn modelId="{C6FF9C1A-E797-4183-8EB2-E966FEA3798C}" type="presParOf" srcId="{3965BEF3-3C27-4C4C-83EA-B3AB80EECE36}" destId="{93039314-EC2C-486E-82A7-7CDDDE6006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BBE8EB-36DE-43C1-9382-F2AD3652878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6EA51E-B15F-4707-B8FE-358235176BBA}">
      <dgm:prSet phldrT="[Текст]" custT="1"/>
      <dgm:spPr/>
      <dgm:t>
        <a:bodyPr/>
        <a:lstStyle/>
        <a:p>
          <a:pPr algn="ctr"/>
          <a:r>
            <a:rPr lang="ru-RU" sz="2400" dirty="0" smtClean="0"/>
            <a:t>Формирование </a:t>
          </a:r>
          <a:r>
            <a:rPr lang="ru-RU" sz="2400" dirty="0" err="1" smtClean="0"/>
            <a:t>задельной</a:t>
          </a:r>
          <a:r>
            <a:rPr lang="ru-RU" sz="2400" dirty="0" smtClean="0"/>
            <a:t> тематики</a:t>
          </a:r>
          <a:endParaRPr lang="ru-RU" sz="2400" dirty="0"/>
        </a:p>
      </dgm:t>
    </dgm:pt>
    <dgm:pt modelId="{9095CD07-A58B-46B7-AF39-3E85D1515B93}" type="parTrans" cxnId="{DF758AE2-D569-4B53-932A-C7896E1ED29E}">
      <dgm:prSet/>
      <dgm:spPr/>
      <dgm:t>
        <a:bodyPr/>
        <a:lstStyle/>
        <a:p>
          <a:endParaRPr lang="ru-RU"/>
        </a:p>
      </dgm:t>
    </dgm:pt>
    <dgm:pt modelId="{41626419-1EC1-4D77-BB52-8BCE7DD775ED}" type="sibTrans" cxnId="{DF758AE2-D569-4B53-932A-C7896E1ED29E}">
      <dgm:prSet/>
      <dgm:spPr/>
      <dgm:t>
        <a:bodyPr/>
        <a:lstStyle/>
        <a:p>
          <a:endParaRPr lang="ru-RU"/>
        </a:p>
      </dgm:t>
    </dgm:pt>
    <dgm:pt modelId="{4C235074-280E-48E5-8911-2BDBE225823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smtClean="0"/>
            <a:t>Использование результатов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smtClean="0"/>
            <a:t>научно-технической деятельности</a:t>
          </a:r>
          <a:endParaRPr lang="ru-RU" sz="2400" dirty="0"/>
        </a:p>
      </dgm:t>
    </dgm:pt>
    <dgm:pt modelId="{1BAE7C98-C615-4C85-94F3-4C5FF9992FB5}" type="parTrans" cxnId="{8C3F04A3-40C9-4798-A506-3D28EBA99A05}">
      <dgm:prSet/>
      <dgm:spPr/>
      <dgm:t>
        <a:bodyPr/>
        <a:lstStyle/>
        <a:p>
          <a:endParaRPr lang="ru-RU"/>
        </a:p>
      </dgm:t>
    </dgm:pt>
    <dgm:pt modelId="{1099038E-0F5F-4020-A197-E19AF2723309}" type="sibTrans" cxnId="{8C3F04A3-40C9-4798-A506-3D28EBA99A05}">
      <dgm:prSet/>
      <dgm:spPr/>
      <dgm:t>
        <a:bodyPr/>
        <a:lstStyle/>
        <a:p>
          <a:endParaRPr lang="ru-RU"/>
        </a:p>
      </dgm:t>
    </dgm:pt>
    <dgm:pt modelId="{1827DED9-1715-4E1D-B6CF-23BE06BD165B}">
      <dgm:prSet phldrT="[Текст]" custT="1"/>
      <dgm:spPr/>
      <dgm:t>
        <a:bodyPr/>
        <a:lstStyle/>
        <a:p>
          <a:pPr algn="ctr"/>
          <a:r>
            <a:rPr lang="ru-RU" sz="2400" dirty="0" smtClean="0"/>
            <a:t>Поиск инвесторов и взаимодействие с институтами развития</a:t>
          </a:r>
          <a:endParaRPr lang="ru-RU" sz="2400" dirty="0"/>
        </a:p>
      </dgm:t>
    </dgm:pt>
    <dgm:pt modelId="{62115DAF-4205-4DE7-88EF-6D1AFCF3EA12}" type="parTrans" cxnId="{3BF43D93-BCC4-4F77-A5E1-022CCBA80318}">
      <dgm:prSet/>
      <dgm:spPr/>
      <dgm:t>
        <a:bodyPr/>
        <a:lstStyle/>
        <a:p>
          <a:endParaRPr lang="ru-RU"/>
        </a:p>
      </dgm:t>
    </dgm:pt>
    <dgm:pt modelId="{C39F73DB-6714-4F88-A631-2044A9BAFA21}" type="sibTrans" cxnId="{3BF43D93-BCC4-4F77-A5E1-022CCBA80318}">
      <dgm:prSet/>
      <dgm:spPr/>
      <dgm:t>
        <a:bodyPr/>
        <a:lstStyle/>
        <a:p>
          <a:endParaRPr lang="ru-RU"/>
        </a:p>
      </dgm:t>
    </dgm:pt>
    <dgm:pt modelId="{C819D349-1C54-4C91-B5A5-CB74EE2D0C1F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smtClean="0"/>
            <a:t>Проработка технических решений </a:t>
          </a:r>
          <a:br>
            <a:rPr lang="ru-RU" sz="2400" smtClean="0"/>
          </a:br>
          <a:r>
            <a:rPr lang="ru-RU" sz="2400" smtClean="0"/>
            <a:t>в рамках курсовых и дипломных проектов</a:t>
          </a:r>
        </a:p>
        <a:p>
          <a:pPr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11B8B04E-B622-4496-B6B3-3D09A209AE8E}" type="parTrans" cxnId="{004157C2-97DB-4DE0-9546-868182610497}">
      <dgm:prSet/>
      <dgm:spPr/>
      <dgm:t>
        <a:bodyPr/>
        <a:lstStyle/>
        <a:p>
          <a:endParaRPr lang="ru-RU"/>
        </a:p>
      </dgm:t>
    </dgm:pt>
    <dgm:pt modelId="{AB1F612B-B0FE-4715-BE84-D2B896BF4B9F}" type="sibTrans" cxnId="{004157C2-97DB-4DE0-9546-868182610497}">
      <dgm:prSet/>
      <dgm:spPr/>
      <dgm:t>
        <a:bodyPr/>
        <a:lstStyle/>
        <a:p>
          <a:endParaRPr lang="ru-RU"/>
        </a:p>
      </dgm:t>
    </dgm:pt>
    <dgm:pt modelId="{4C98654C-2F5A-4034-85C7-E08BB06A0005}" type="pres">
      <dgm:prSet presAssocID="{39BBE8EB-36DE-43C1-9382-F2AD365287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4710E5-5A39-4FEE-80E8-06511E4661DF}" type="pres">
      <dgm:prSet presAssocID="{166EA51E-B15F-4707-B8FE-358235176BBA}" presName="comp" presStyleCnt="0"/>
      <dgm:spPr/>
    </dgm:pt>
    <dgm:pt modelId="{2FDD9FAE-16D9-4597-84E3-B29BE2C8513E}" type="pres">
      <dgm:prSet presAssocID="{166EA51E-B15F-4707-B8FE-358235176BBA}" presName="box" presStyleLbl="node1" presStyleIdx="0" presStyleCnt="4" custScaleY="45591"/>
      <dgm:spPr/>
      <dgm:t>
        <a:bodyPr/>
        <a:lstStyle/>
        <a:p>
          <a:endParaRPr lang="ru-RU"/>
        </a:p>
      </dgm:t>
    </dgm:pt>
    <dgm:pt modelId="{884A70D2-25DF-4A93-8347-7E0B07DA1DF2}" type="pres">
      <dgm:prSet presAssocID="{166EA51E-B15F-4707-B8FE-358235176BBA}" presName="img" presStyleLbl="fgImgPlace1" presStyleIdx="0" presStyleCnt="4" custScaleX="74764" custScaleY="551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1FD6616-62B0-419F-AAA0-C0DB071EEEFE}" type="pres">
      <dgm:prSet presAssocID="{166EA51E-B15F-4707-B8FE-358235176BB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E8AEC-C87B-4AE2-AD02-5BBAC5B221E5}" type="pres">
      <dgm:prSet presAssocID="{41626419-1EC1-4D77-BB52-8BCE7DD775ED}" presName="spacer" presStyleCnt="0"/>
      <dgm:spPr/>
    </dgm:pt>
    <dgm:pt modelId="{1C066F48-3032-4D30-98DA-CA8E8048B00A}" type="pres">
      <dgm:prSet presAssocID="{4C235074-280E-48E5-8911-2BDBE2258231}" presName="comp" presStyleCnt="0"/>
      <dgm:spPr/>
    </dgm:pt>
    <dgm:pt modelId="{C70A80BD-AEEE-4FFA-8FDB-E9E958DCCC0C}" type="pres">
      <dgm:prSet presAssocID="{4C235074-280E-48E5-8911-2BDBE2258231}" presName="box" presStyleLbl="node1" presStyleIdx="1" presStyleCnt="4" custScaleY="43802"/>
      <dgm:spPr/>
      <dgm:t>
        <a:bodyPr/>
        <a:lstStyle/>
        <a:p>
          <a:endParaRPr lang="ru-RU"/>
        </a:p>
      </dgm:t>
    </dgm:pt>
    <dgm:pt modelId="{6B4FA25D-6C7D-44B4-AAD1-C3A5469D3669}" type="pres">
      <dgm:prSet presAssocID="{4C235074-280E-48E5-8911-2BDBE2258231}" presName="img" presStyleLbl="fgImgPlace1" presStyleIdx="1" presStyleCnt="4" custScaleX="74764" custScaleY="5728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3DAAE19-318F-4020-ABDB-CE311BA2AD7E}" type="pres">
      <dgm:prSet presAssocID="{4C235074-280E-48E5-8911-2BDBE2258231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BF7CC-6CA8-484B-B2AB-C4AB783B0785}" type="pres">
      <dgm:prSet presAssocID="{1099038E-0F5F-4020-A197-E19AF2723309}" presName="spacer" presStyleCnt="0"/>
      <dgm:spPr/>
    </dgm:pt>
    <dgm:pt modelId="{9E5E566F-3867-43E6-B177-F4745DB3D85D}" type="pres">
      <dgm:prSet presAssocID="{C819D349-1C54-4C91-B5A5-CB74EE2D0C1F}" presName="comp" presStyleCnt="0"/>
      <dgm:spPr/>
    </dgm:pt>
    <dgm:pt modelId="{85EE275E-A17F-46F3-8BEE-65618827C7F1}" type="pres">
      <dgm:prSet presAssocID="{C819D349-1C54-4C91-B5A5-CB74EE2D0C1F}" presName="box" presStyleLbl="node1" presStyleIdx="2" presStyleCnt="4" custScaleY="47184"/>
      <dgm:spPr/>
      <dgm:t>
        <a:bodyPr/>
        <a:lstStyle/>
        <a:p>
          <a:endParaRPr lang="ru-RU"/>
        </a:p>
      </dgm:t>
    </dgm:pt>
    <dgm:pt modelId="{08DC7406-7732-41C1-8928-7A464732B857}" type="pres">
      <dgm:prSet presAssocID="{C819D349-1C54-4C91-B5A5-CB74EE2D0C1F}" presName="img" presStyleLbl="fgImgPlace1" presStyleIdx="2" presStyleCnt="4" custScaleX="82966" custScaleY="56556" custLinFactNeighborX="753" custLinFactNeighborY="27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05860CD-329E-42FC-98C0-4AC5871A9280}" type="pres">
      <dgm:prSet presAssocID="{C819D349-1C54-4C91-B5A5-CB74EE2D0C1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1A587-EE9B-4206-9AB3-A37A723821E0}" type="pres">
      <dgm:prSet presAssocID="{AB1F612B-B0FE-4715-BE84-D2B896BF4B9F}" presName="spacer" presStyleCnt="0"/>
      <dgm:spPr/>
    </dgm:pt>
    <dgm:pt modelId="{D0030E17-D79D-4D65-939D-7720940276D0}" type="pres">
      <dgm:prSet presAssocID="{1827DED9-1715-4E1D-B6CF-23BE06BD165B}" presName="comp" presStyleCnt="0"/>
      <dgm:spPr/>
    </dgm:pt>
    <dgm:pt modelId="{FC1971E7-F49D-46AA-A8F8-9EAB62889B47}" type="pres">
      <dgm:prSet presAssocID="{1827DED9-1715-4E1D-B6CF-23BE06BD165B}" presName="box" presStyleLbl="node1" presStyleIdx="3" presStyleCnt="4" custScaleY="48554"/>
      <dgm:spPr/>
      <dgm:t>
        <a:bodyPr/>
        <a:lstStyle/>
        <a:p>
          <a:endParaRPr lang="ru-RU"/>
        </a:p>
      </dgm:t>
    </dgm:pt>
    <dgm:pt modelId="{5E1971AB-1D78-4A21-A3D6-A722B8EB8CBC}" type="pres">
      <dgm:prSet presAssocID="{1827DED9-1715-4E1D-B6CF-23BE06BD165B}" presName="img" presStyleLbl="fgImgPlace1" presStyleIdx="3" presStyleCnt="4" custScaleX="84472" custScaleY="608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BBDA4CE-8992-4B90-81B1-B35C5873E367}" type="pres">
      <dgm:prSet presAssocID="{1827DED9-1715-4E1D-B6CF-23BE06BD165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263D79-5E71-4559-9792-E27D8CAC1539}" type="presOf" srcId="{39BBE8EB-36DE-43C1-9382-F2AD36528782}" destId="{4C98654C-2F5A-4034-85C7-E08BB06A0005}" srcOrd="0" destOrd="0" presId="urn:microsoft.com/office/officeart/2005/8/layout/vList4#1"/>
    <dgm:cxn modelId="{8C3F04A3-40C9-4798-A506-3D28EBA99A05}" srcId="{39BBE8EB-36DE-43C1-9382-F2AD36528782}" destId="{4C235074-280E-48E5-8911-2BDBE2258231}" srcOrd="1" destOrd="0" parTransId="{1BAE7C98-C615-4C85-94F3-4C5FF9992FB5}" sibTransId="{1099038E-0F5F-4020-A197-E19AF2723309}"/>
    <dgm:cxn modelId="{10D53EDA-656C-4C38-950F-0209AE86ACC8}" type="presOf" srcId="{C819D349-1C54-4C91-B5A5-CB74EE2D0C1F}" destId="{505860CD-329E-42FC-98C0-4AC5871A9280}" srcOrd="1" destOrd="0" presId="urn:microsoft.com/office/officeart/2005/8/layout/vList4#1"/>
    <dgm:cxn modelId="{8D36091E-AE23-46D3-A372-C88CE5321696}" type="presOf" srcId="{166EA51E-B15F-4707-B8FE-358235176BBA}" destId="{11FD6616-62B0-419F-AAA0-C0DB071EEEFE}" srcOrd="1" destOrd="0" presId="urn:microsoft.com/office/officeart/2005/8/layout/vList4#1"/>
    <dgm:cxn modelId="{004157C2-97DB-4DE0-9546-868182610497}" srcId="{39BBE8EB-36DE-43C1-9382-F2AD36528782}" destId="{C819D349-1C54-4C91-B5A5-CB74EE2D0C1F}" srcOrd="2" destOrd="0" parTransId="{11B8B04E-B622-4496-B6B3-3D09A209AE8E}" sibTransId="{AB1F612B-B0FE-4715-BE84-D2B896BF4B9F}"/>
    <dgm:cxn modelId="{FBCDF608-B9CF-413B-B19A-0FE2FC08ED52}" type="presOf" srcId="{1827DED9-1715-4E1D-B6CF-23BE06BD165B}" destId="{FC1971E7-F49D-46AA-A8F8-9EAB62889B47}" srcOrd="0" destOrd="0" presId="urn:microsoft.com/office/officeart/2005/8/layout/vList4#1"/>
    <dgm:cxn modelId="{DF758AE2-D569-4B53-932A-C7896E1ED29E}" srcId="{39BBE8EB-36DE-43C1-9382-F2AD36528782}" destId="{166EA51E-B15F-4707-B8FE-358235176BBA}" srcOrd="0" destOrd="0" parTransId="{9095CD07-A58B-46B7-AF39-3E85D1515B93}" sibTransId="{41626419-1EC1-4D77-BB52-8BCE7DD775ED}"/>
    <dgm:cxn modelId="{B66E4BB7-1A16-4FDC-BA89-6E76527CEA29}" type="presOf" srcId="{4C235074-280E-48E5-8911-2BDBE2258231}" destId="{43DAAE19-318F-4020-ABDB-CE311BA2AD7E}" srcOrd="1" destOrd="0" presId="urn:microsoft.com/office/officeart/2005/8/layout/vList4#1"/>
    <dgm:cxn modelId="{47A96BD3-597C-4006-A9A9-4AC704087060}" type="presOf" srcId="{1827DED9-1715-4E1D-B6CF-23BE06BD165B}" destId="{0BBDA4CE-8992-4B90-81B1-B35C5873E367}" srcOrd="1" destOrd="0" presId="urn:microsoft.com/office/officeart/2005/8/layout/vList4#1"/>
    <dgm:cxn modelId="{D8D9F4E8-F19D-48F4-8038-7A500478F3E7}" type="presOf" srcId="{4C235074-280E-48E5-8911-2BDBE2258231}" destId="{C70A80BD-AEEE-4FFA-8FDB-E9E958DCCC0C}" srcOrd="0" destOrd="0" presId="urn:microsoft.com/office/officeart/2005/8/layout/vList4#1"/>
    <dgm:cxn modelId="{3BF43D93-BCC4-4F77-A5E1-022CCBA80318}" srcId="{39BBE8EB-36DE-43C1-9382-F2AD36528782}" destId="{1827DED9-1715-4E1D-B6CF-23BE06BD165B}" srcOrd="3" destOrd="0" parTransId="{62115DAF-4205-4DE7-88EF-6D1AFCF3EA12}" sibTransId="{C39F73DB-6714-4F88-A631-2044A9BAFA21}"/>
    <dgm:cxn modelId="{A0053925-1BFB-40E4-9586-D4A261B45B4C}" type="presOf" srcId="{166EA51E-B15F-4707-B8FE-358235176BBA}" destId="{2FDD9FAE-16D9-4597-84E3-B29BE2C8513E}" srcOrd="0" destOrd="0" presId="urn:microsoft.com/office/officeart/2005/8/layout/vList4#1"/>
    <dgm:cxn modelId="{588DEDA5-8955-434C-9F63-B1992373AA00}" type="presOf" srcId="{C819D349-1C54-4C91-B5A5-CB74EE2D0C1F}" destId="{85EE275E-A17F-46F3-8BEE-65618827C7F1}" srcOrd="0" destOrd="0" presId="urn:microsoft.com/office/officeart/2005/8/layout/vList4#1"/>
    <dgm:cxn modelId="{E9AB092C-94BA-4338-B70B-6D074F62DCEF}" type="presParOf" srcId="{4C98654C-2F5A-4034-85C7-E08BB06A0005}" destId="{294710E5-5A39-4FEE-80E8-06511E4661DF}" srcOrd="0" destOrd="0" presId="urn:microsoft.com/office/officeart/2005/8/layout/vList4#1"/>
    <dgm:cxn modelId="{CAD4FB1E-5BD9-43E5-BCF5-46B56821180C}" type="presParOf" srcId="{294710E5-5A39-4FEE-80E8-06511E4661DF}" destId="{2FDD9FAE-16D9-4597-84E3-B29BE2C8513E}" srcOrd="0" destOrd="0" presId="urn:microsoft.com/office/officeart/2005/8/layout/vList4#1"/>
    <dgm:cxn modelId="{7EBFD0BF-DD2C-49F5-A46A-7B84EE83B882}" type="presParOf" srcId="{294710E5-5A39-4FEE-80E8-06511E4661DF}" destId="{884A70D2-25DF-4A93-8347-7E0B07DA1DF2}" srcOrd="1" destOrd="0" presId="urn:microsoft.com/office/officeart/2005/8/layout/vList4#1"/>
    <dgm:cxn modelId="{7A69C99B-469F-41BE-A905-9C8B4656D794}" type="presParOf" srcId="{294710E5-5A39-4FEE-80E8-06511E4661DF}" destId="{11FD6616-62B0-419F-AAA0-C0DB071EEEFE}" srcOrd="2" destOrd="0" presId="urn:microsoft.com/office/officeart/2005/8/layout/vList4#1"/>
    <dgm:cxn modelId="{F71C86A0-6C0B-4E5D-9B77-EEC85E22DBD9}" type="presParOf" srcId="{4C98654C-2F5A-4034-85C7-E08BB06A0005}" destId="{B7CE8AEC-C87B-4AE2-AD02-5BBAC5B221E5}" srcOrd="1" destOrd="0" presId="urn:microsoft.com/office/officeart/2005/8/layout/vList4#1"/>
    <dgm:cxn modelId="{3902207F-A8AA-4CE5-A4DA-B65A61E75D04}" type="presParOf" srcId="{4C98654C-2F5A-4034-85C7-E08BB06A0005}" destId="{1C066F48-3032-4D30-98DA-CA8E8048B00A}" srcOrd="2" destOrd="0" presId="urn:microsoft.com/office/officeart/2005/8/layout/vList4#1"/>
    <dgm:cxn modelId="{A3B4AEB4-73ED-41E9-9D71-DD34739B2D09}" type="presParOf" srcId="{1C066F48-3032-4D30-98DA-CA8E8048B00A}" destId="{C70A80BD-AEEE-4FFA-8FDB-E9E958DCCC0C}" srcOrd="0" destOrd="0" presId="urn:microsoft.com/office/officeart/2005/8/layout/vList4#1"/>
    <dgm:cxn modelId="{927ED05F-5AFB-426E-A27D-93C33D0E44BD}" type="presParOf" srcId="{1C066F48-3032-4D30-98DA-CA8E8048B00A}" destId="{6B4FA25D-6C7D-44B4-AAD1-C3A5469D3669}" srcOrd="1" destOrd="0" presId="urn:microsoft.com/office/officeart/2005/8/layout/vList4#1"/>
    <dgm:cxn modelId="{B62F71BF-1C8D-4494-996B-7079FCBE883E}" type="presParOf" srcId="{1C066F48-3032-4D30-98DA-CA8E8048B00A}" destId="{43DAAE19-318F-4020-ABDB-CE311BA2AD7E}" srcOrd="2" destOrd="0" presId="urn:microsoft.com/office/officeart/2005/8/layout/vList4#1"/>
    <dgm:cxn modelId="{165FBF4D-F998-45F3-BF6E-7F4900B20613}" type="presParOf" srcId="{4C98654C-2F5A-4034-85C7-E08BB06A0005}" destId="{252BF7CC-6CA8-484B-B2AB-C4AB783B0785}" srcOrd="3" destOrd="0" presId="urn:microsoft.com/office/officeart/2005/8/layout/vList4#1"/>
    <dgm:cxn modelId="{9AED40D6-8599-4F2B-AD0B-33CF3C15AB9E}" type="presParOf" srcId="{4C98654C-2F5A-4034-85C7-E08BB06A0005}" destId="{9E5E566F-3867-43E6-B177-F4745DB3D85D}" srcOrd="4" destOrd="0" presId="urn:microsoft.com/office/officeart/2005/8/layout/vList4#1"/>
    <dgm:cxn modelId="{DC664968-40D0-41AF-AEDF-2F4DDD6837D8}" type="presParOf" srcId="{9E5E566F-3867-43E6-B177-F4745DB3D85D}" destId="{85EE275E-A17F-46F3-8BEE-65618827C7F1}" srcOrd="0" destOrd="0" presId="urn:microsoft.com/office/officeart/2005/8/layout/vList4#1"/>
    <dgm:cxn modelId="{9AF01628-E12A-445A-874C-3564F2862167}" type="presParOf" srcId="{9E5E566F-3867-43E6-B177-F4745DB3D85D}" destId="{08DC7406-7732-41C1-8928-7A464732B857}" srcOrd="1" destOrd="0" presId="urn:microsoft.com/office/officeart/2005/8/layout/vList4#1"/>
    <dgm:cxn modelId="{DABF1368-4733-454A-9F0D-250106BFA759}" type="presParOf" srcId="{9E5E566F-3867-43E6-B177-F4745DB3D85D}" destId="{505860CD-329E-42FC-98C0-4AC5871A9280}" srcOrd="2" destOrd="0" presId="urn:microsoft.com/office/officeart/2005/8/layout/vList4#1"/>
    <dgm:cxn modelId="{74AE5F96-335F-4D86-8EB6-973180DF725A}" type="presParOf" srcId="{4C98654C-2F5A-4034-85C7-E08BB06A0005}" destId="{AF81A587-EE9B-4206-9AB3-A37A723821E0}" srcOrd="5" destOrd="0" presId="urn:microsoft.com/office/officeart/2005/8/layout/vList4#1"/>
    <dgm:cxn modelId="{38C6E665-92F1-410E-91B1-1751B1B9E42D}" type="presParOf" srcId="{4C98654C-2F5A-4034-85C7-E08BB06A0005}" destId="{D0030E17-D79D-4D65-939D-7720940276D0}" srcOrd="6" destOrd="0" presId="urn:microsoft.com/office/officeart/2005/8/layout/vList4#1"/>
    <dgm:cxn modelId="{F4E39FC6-3FE3-45CA-A028-580D09080412}" type="presParOf" srcId="{D0030E17-D79D-4D65-939D-7720940276D0}" destId="{FC1971E7-F49D-46AA-A8F8-9EAB62889B47}" srcOrd="0" destOrd="0" presId="urn:microsoft.com/office/officeart/2005/8/layout/vList4#1"/>
    <dgm:cxn modelId="{05375D47-FAAD-4F44-BEAC-6EC813129DBE}" type="presParOf" srcId="{D0030E17-D79D-4D65-939D-7720940276D0}" destId="{5E1971AB-1D78-4A21-A3D6-A722B8EB8CBC}" srcOrd="1" destOrd="0" presId="urn:microsoft.com/office/officeart/2005/8/layout/vList4#1"/>
    <dgm:cxn modelId="{BC817289-806C-4D66-BA38-F30BC372E99D}" type="presParOf" srcId="{D0030E17-D79D-4D65-939D-7720940276D0}" destId="{0BBDA4CE-8992-4B90-81B1-B35C5873E36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CA5031-3700-4C26-9A69-F81221C3DE78}" type="doc">
      <dgm:prSet loTypeId="urn:microsoft.com/office/officeart/2005/8/layout/target3" loCatId="relationship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F7277CE-0EB1-4185-8DE6-1ECDA9E77CC0}">
      <dgm:prSet phldrT="[Текст]" custT="1"/>
      <dgm:spPr/>
      <dgm:t>
        <a:bodyPr/>
        <a:lstStyle/>
        <a:p>
          <a:pPr algn="l"/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ЭКСПЕРТИЗА И ОЦЕНКА</a:t>
          </a:r>
          <a:endParaRPr lang="ru-RU" sz="2400" dirty="0">
            <a:solidFill>
              <a:schemeClr val="tx2">
                <a:lumMod val="75000"/>
              </a:schemeClr>
            </a:solidFill>
          </a:endParaRPr>
        </a:p>
      </dgm:t>
    </dgm:pt>
    <dgm:pt modelId="{84164D4B-E121-4F31-AFEA-F15EAA54CF00}" type="parTrans" cxnId="{854BD4FE-8C15-46B1-A87C-93459A4F7457}">
      <dgm:prSet/>
      <dgm:spPr/>
      <dgm:t>
        <a:bodyPr/>
        <a:lstStyle/>
        <a:p>
          <a:endParaRPr lang="ru-RU"/>
        </a:p>
      </dgm:t>
    </dgm:pt>
    <dgm:pt modelId="{4D6B7BB5-601D-42F7-B657-BF78AAA4FFB0}" type="sibTrans" cxnId="{854BD4FE-8C15-46B1-A87C-93459A4F7457}">
      <dgm:prSet/>
      <dgm:spPr/>
      <dgm:t>
        <a:bodyPr/>
        <a:lstStyle/>
        <a:p>
          <a:endParaRPr lang="ru-RU"/>
        </a:p>
      </dgm:t>
    </dgm:pt>
    <dgm:pt modelId="{2BEEAD00-2B77-49BB-9387-0053D461BF4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Фонд содействия развитию малых форм предприятий в НТС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C565A368-08F7-46A7-8321-F7916EF65CDA}" type="parTrans" cxnId="{9BEF3148-296B-41A2-898A-1EF86ADCE804}">
      <dgm:prSet/>
      <dgm:spPr/>
      <dgm:t>
        <a:bodyPr/>
        <a:lstStyle/>
        <a:p>
          <a:endParaRPr lang="ru-RU"/>
        </a:p>
      </dgm:t>
    </dgm:pt>
    <dgm:pt modelId="{0F9B6221-4DD9-4498-835B-E8FE02C7374B}" type="sibTrans" cxnId="{9BEF3148-296B-41A2-898A-1EF86ADCE804}">
      <dgm:prSet/>
      <dgm:spPr/>
      <dgm:t>
        <a:bodyPr/>
        <a:lstStyle/>
        <a:p>
          <a:endParaRPr lang="ru-RU"/>
        </a:p>
      </dgm:t>
    </dgm:pt>
    <dgm:pt modelId="{02D6A0A4-DB91-4559-968A-53D071114D6B}">
      <dgm:prSet phldrT="[Текст]" custT="1"/>
      <dgm:spPr/>
      <dgm:t>
        <a:bodyPr/>
        <a:lstStyle/>
        <a:p>
          <a:pPr algn="l"/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ТЕМАТИКА</a:t>
          </a:r>
          <a:endParaRPr lang="ru-RU" sz="4600" dirty="0">
            <a:solidFill>
              <a:schemeClr val="tx2">
                <a:lumMod val="75000"/>
              </a:schemeClr>
            </a:solidFill>
          </a:endParaRPr>
        </a:p>
      </dgm:t>
    </dgm:pt>
    <dgm:pt modelId="{57529730-BC47-4A72-B6D7-EE773800D283}" type="parTrans" cxnId="{EF144AEB-F079-40C5-B96F-CC3289BC00A3}">
      <dgm:prSet/>
      <dgm:spPr/>
      <dgm:t>
        <a:bodyPr/>
        <a:lstStyle/>
        <a:p>
          <a:endParaRPr lang="ru-RU"/>
        </a:p>
      </dgm:t>
    </dgm:pt>
    <dgm:pt modelId="{455CD530-4FD9-4B51-A696-3437A2BDF870}" type="sibTrans" cxnId="{EF144AEB-F079-40C5-B96F-CC3289BC00A3}">
      <dgm:prSet/>
      <dgm:spPr/>
      <dgm:t>
        <a:bodyPr/>
        <a:lstStyle/>
        <a:p>
          <a:endParaRPr lang="ru-RU"/>
        </a:p>
      </dgm:t>
    </dgm:pt>
    <dgm:pt modelId="{1E7760F9-11BB-41C8-87A2-370D369D09F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В соответствии с технологическими запросами участников кластера</a:t>
          </a:r>
        </a:p>
      </dgm:t>
    </dgm:pt>
    <dgm:pt modelId="{7463F3AB-C670-441D-87A9-2CF3E1499A8C}" type="parTrans" cxnId="{8CE36F6E-3C0A-4882-BAB9-F1C1D674801E}">
      <dgm:prSet/>
      <dgm:spPr/>
      <dgm:t>
        <a:bodyPr/>
        <a:lstStyle/>
        <a:p>
          <a:endParaRPr lang="ru-RU"/>
        </a:p>
      </dgm:t>
    </dgm:pt>
    <dgm:pt modelId="{FC266436-0050-4D3E-9954-F8467E2CF78C}" type="sibTrans" cxnId="{8CE36F6E-3C0A-4882-BAB9-F1C1D674801E}">
      <dgm:prSet/>
      <dgm:spPr/>
      <dgm:t>
        <a:bodyPr/>
        <a:lstStyle/>
        <a:p>
          <a:endParaRPr lang="ru-RU"/>
        </a:p>
      </dgm:t>
    </dgm:pt>
    <dgm:pt modelId="{7060C5DA-408F-4C69-AC75-B5E7B5A13FFF}">
      <dgm:prSet phldrT="[Текст]" custT="1"/>
      <dgm:spPr/>
      <dgm:t>
        <a:bodyPr/>
        <a:lstStyle/>
        <a:p>
          <a:pPr algn="l"/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ФИНАНСИРОВАНИЕ</a:t>
          </a:r>
        </a:p>
      </dgm:t>
    </dgm:pt>
    <dgm:pt modelId="{C1E55DFF-7180-47F9-BA7E-04152482C5B2}" type="parTrans" cxnId="{6D58A753-0AD5-4E87-8B7A-C7588D89A101}">
      <dgm:prSet/>
      <dgm:spPr/>
      <dgm:t>
        <a:bodyPr/>
        <a:lstStyle/>
        <a:p>
          <a:endParaRPr lang="ru-RU"/>
        </a:p>
      </dgm:t>
    </dgm:pt>
    <dgm:pt modelId="{D1B27F74-C87C-4782-A3B6-45C455020B29}" type="sibTrans" cxnId="{6D58A753-0AD5-4E87-8B7A-C7588D89A101}">
      <dgm:prSet/>
      <dgm:spPr/>
      <dgm:t>
        <a:bodyPr/>
        <a:lstStyle/>
        <a:p>
          <a:endParaRPr lang="ru-RU"/>
        </a:p>
      </dgm:t>
    </dgm:pt>
    <dgm:pt modelId="{A92EE880-A66E-40AB-AB78-75D565323D8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Проектное финансирование проектов за счет средств ЮФУ</a:t>
          </a:r>
        </a:p>
      </dgm:t>
    </dgm:pt>
    <dgm:pt modelId="{336F28D8-8838-465B-A35B-1A382B15B208}" type="parTrans" cxnId="{637A375D-47A6-4170-9CED-EA2D2AB57298}">
      <dgm:prSet/>
      <dgm:spPr/>
      <dgm:t>
        <a:bodyPr/>
        <a:lstStyle/>
        <a:p>
          <a:endParaRPr lang="ru-RU"/>
        </a:p>
      </dgm:t>
    </dgm:pt>
    <dgm:pt modelId="{CE9B6440-11BC-48EF-8A53-2E24A0CD6D3A}" type="sibTrans" cxnId="{637A375D-47A6-4170-9CED-EA2D2AB57298}">
      <dgm:prSet/>
      <dgm:spPr/>
      <dgm:t>
        <a:bodyPr/>
        <a:lstStyle/>
        <a:p>
          <a:endParaRPr lang="ru-RU"/>
        </a:p>
      </dgm:t>
    </dgm:pt>
    <dgm:pt modelId="{99DC91D5-0C0C-47C6-A8C6-CA39F1DE36E7}">
      <dgm:prSet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Участники кластера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16ADDE11-004A-4B2F-8107-8981021C8FF4}" type="parTrans" cxnId="{20312EE6-734B-45CB-A9C1-F255738F6BF3}">
      <dgm:prSet/>
      <dgm:spPr/>
      <dgm:t>
        <a:bodyPr/>
        <a:lstStyle/>
        <a:p>
          <a:endParaRPr lang="ru-RU"/>
        </a:p>
      </dgm:t>
    </dgm:pt>
    <dgm:pt modelId="{C0946436-E29A-4235-9408-2A1C2C5FAAD7}" type="sibTrans" cxnId="{20312EE6-734B-45CB-A9C1-F255738F6BF3}">
      <dgm:prSet/>
      <dgm:spPr/>
      <dgm:t>
        <a:bodyPr/>
        <a:lstStyle/>
        <a:p>
          <a:endParaRPr lang="ru-RU"/>
        </a:p>
      </dgm:t>
    </dgm:pt>
    <dgm:pt modelId="{BB8C1226-1BA3-46EE-B144-D712D8AC910F}">
      <dgm:prSet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«Региональная корпорация развития»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B9ED8FDF-531A-4A7A-B2C2-A0A3FD8E9AF3}" type="parTrans" cxnId="{464B128E-88E4-470F-9693-F78B0ABBB578}">
      <dgm:prSet/>
      <dgm:spPr/>
      <dgm:t>
        <a:bodyPr/>
        <a:lstStyle/>
        <a:p>
          <a:endParaRPr lang="ru-RU"/>
        </a:p>
      </dgm:t>
    </dgm:pt>
    <dgm:pt modelId="{59128086-F961-4057-858B-0879CDA96886}" type="sibTrans" cxnId="{464B128E-88E4-470F-9693-F78B0ABBB578}">
      <dgm:prSet/>
      <dgm:spPr/>
      <dgm:t>
        <a:bodyPr/>
        <a:lstStyle/>
        <a:p>
          <a:endParaRPr lang="ru-RU"/>
        </a:p>
      </dgm:t>
    </dgm:pt>
    <dgm:pt modelId="{E79D8282-76C2-459B-AF53-F6AC9A4EB10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С учетом приоритетов  социально-экономического развития РФ и РО</a:t>
          </a:r>
        </a:p>
      </dgm:t>
    </dgm:pt>
    <dgm:pt modelId="{3E3FC046-7423-4586-B706-83DF5DCFA049}" type="parTrans" cxnId="{159B3EAD-37FA-4F33-B560-BA07E2D3A957}">
      <dgm:prSet/>
      <dgm:spPr/>
      <dgm:t>
        <a:bodyPr/>
        <a:lstStyle/>
        <a:p>
          <a:endParaRPr lang="ru-RU"/>
        </a:p>
      </dgm:t>
    </dgm:pt>
    <dgm:pt modelId="{2E50BBFF-47F9-49C7-8A91-BC9BD965DC80}" type="sibTrans" cxnId="{159B3EAD-37FA-4F33-B560-BA07E2D3A957}">
      <dgm:prSet/>
      <dgm:spPr/>
      <dgm:t>
        <a:bodyPr/>
        <a:lstStyle/>
        <a:p>
          <a:endParaRPr lang="ru-RU"/>
        </a:p>
      </dgm:t>
    </dgm:pt>
    <dgm:pt modelId="{997F6139-136C-4154-84BA-062A822CCC44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chemeClr val="tx2">
                  <a:lumMod val="75000"/>
                </a:schemeClr>
              </a:solidFill>
            </a:rPr>
            <a:t>Софинансирование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 победителей программ «УМНИК» и «СТАРТ»</a:t>
          </a:r>
        </a:p>
      </dgm:t>
    </dgm:pt>
    <dgm:pt modelId="{339EC2BE-10CB-457D-B882-E3282E7E54FA}" type="parTrans" cxnId="{CE0C4570-AD71-42E9-9A55-A54568F09E0E}">
      <dgm:prSet/>
      <dgm:spPr/>
      <dgm:t>
        <a:bodyPr/>
        <a:lstStyle/>
        <a:p>
          <a:endParaRPr lang="ru-RU"/>
        </a:p>
      </dgm:t>
    </dgm:pt>
    <dgm:pt modelId="{5DAAC292-D251-481F-9A15-DF7742EA6153}" type="sibTrans" cxnId="{CE0C4570-AD71-42E9-9A55-A54568F09E0E}">
      <dgm:prSet/>
      <dgm:spPr/>
      <dgm:t>
        <a:bodyPr/>
        <a:lstStyle/>
        <a:p>
          <a:endParaRPr lang="ru-RU"/>
        </a:p>
      </dgm:t>
    </dgm:pt>
    <dgm:pt modelId="{C2CA68A9-DE92-4636-BD80-C7D347DA2569}" type="pres">
      <dgm:prSet presAssocID="{D3CA5031-3700-4C26-9A69-F81221C3DE7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11D8DF-ED85-4984-B4FA-833FB14FCEFE}" type="pres">
      <dgm:prSet presAssocID="{1F7277CE-0EB1-4185-8DE6-1ECDA9E77CC0}" presName="circle1" presStyleLbl="node1" presStyleIdx="0" presStyleCnt="3"/>
      <dgm:spPr/>
    </dgm:pt>
    <dgm:pt modelId="{A278BFCF-A99B-4015-994B-28F10D99F2C2}" type="pres">
      <dgm:prSet presAssocID="{1F7277CE-0EB1-4185-8DE6-1ECDA9E77CC0}" presName="space" presStyleCnt="0"/>
      <dgm:spPr/>
    </dgm:pt>
    <dgm:pt modelId="{186D55B8-603D-4237-A3E1-F59165638F1A}" type="pres">
      <dgm:prSet presAssocID="{1F7277CE-0EB1-4185-8DE6-1ECDA9E77CC0}" presName="rect1" presStyleLbl="alignAcc1" presStyleIdx="0" presStyleCnt="3"/>
      <dgm:spPr/>
      <dgm:t>
        <a:bodyPr/>
        <a:lstStyle/>
        <a:p>
          <a:endParaRPr lang="ru-RU"/>
        </a:p>
      </dgm:t>
    </dgm:pt>
    <dgm:pt modelId="{3E58F753-FC31-435B-AF37-17DD36303CBB}" type="pres">
      <dgm:prSet presAssocID="{02D6A0A4-DB91-4559-968A-53D071114D6B}" presName="vertSpace2" presStyleLbl="node1" presStyleIdx="0" presStyleCnt="3"/>
      <dgm:spPr/>
    </dgm:pt>
    <dgm:pt modelId="{63511ADA-D5D4-4298-8A54-304E4786FE73}" type="pres">
      <dgm:prSet presAssocID="{02D6A0A4-DB91-4559-968A-53D071114D6B}" presName="circle2" presStyleLbl="node1" presStyleIdx="1" presStyleCnt="3"/>
      <dgm:spPr/>
    </dgm:pt>
    <dgm:pt modelId="{A46CC50B-AA26-46AF-B843-096C410A73BA}" type="pres">
      <dgm:prSet presAssocID="{02D6A0A4-DB91-4559-968A-53D071114D6B}" presName="rect2" presStyleLbl="alignAcc1" presStyleIdx="1" presStyleCnt="3"/>
      <dgm:spPr/>
      <dgm:t>
        <a:bodyPr/>
        <a:lstStyle/>
        <a:p>
          <a:endParaRPr lang="ru-RU"/>
        </a:p>
      </dgm:t>
    </dgm:pt>
    <dgm:pt modelId="{F92304C9-3279-43BF-82F9-EADC4A7FCDD9}" type="pres">
      <dgm:prSet presAssocID="{7060C5DA-408F-4C69-AC75-B5E7B5A13FFF}" presName="vertSpace3" presStyleLbl="node1" presStyleIdx="1" presStyleCnt="3"/>
      <dgm:spPr/>
    </dgm:pt>
    <dgm:pt modelId="{0383525F-5D6C-48CD-AA84-A401486AF596}" type="pres">
      <dgm:prSet presAssocID="{7060C5DA-408F-4C69-AC75-B5E7B5A13FFF}" presName="circle3" presStyleLbl="node1" presStyleIdx="2" presStyleCnt="3"/>
      <dgm:spPr/>
    </dgm:pt>
    <dgm:pt modelId="{0DC61D83-547D-4BE8-8117-CEBF9BFF18EC}" type="pres">
      <dgm:prSet presAssocID="{7060C5DA-408F-4C69-AC75-B5E7B5A13FFF}" presName="rect3" presStyleLbl="alignAcc1" presStyleIdx="2" presStyleCnt="3"/>
      <dgm:spPr/>
      <dgm:t>
        <a:bodyPr/>
        <a:lstStyle/>
        <a:p>
          <a:endParaRPr lang="ru-RU"/>
        </a:p>
      </dgm:t>
    </dgm:pt>
    <dgm:pt modelId="{F12BE329-25C9-454A-A95C-1482518A49FE}" type="pres">
      <dgm:prSet presAssocID="{1F7277CE-0EB1-4185-8DE6-1ECDA9E77CC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833D-87EE-4BAC-9FA5-8AD321F5FC7F}" type="pres">
      <dgm:prSet presAssocID="{1F7277CE-0EB1-4185-8DE6-1ECDA9E77CC0}" presName="rect1ChTx" presStyleLbl="alignAcc1" presStyleIdx="2" presStyleCnt="3" custScaleX="119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AB1EF-3253-4DC3-94CE-84183B7E4082}" type="pres">
      <dgm:prSet presAssocID="{02D6A0A4-DB91-4559-968A-53D071114D6B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2EBA3-50F2-42A9-9C0E-43DA936FB97E}" type="pres">
      <dgm:prSet presAssocID="{02D6A0A4-DB91-4559-968A-53D071114D6B}" presName="rect2ChTx" presStyleLbl="alignAcc1" presStyleIdx="2" presStyleCnt="3" custScaleX="119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A9674-5914-4BC0-8D87-B2F6AE2B9FEF}" type="pres">
      <dgm:prSet presAssocID="{7060C5DA-408F-4C69-AC75-B5E7B5A13FF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5C4F8-56FA-4EB8-BA20-244242B0AD73}" type="pres">
      <dgm:prSet presAssocID="{7060C5DA-408F-4C69-AC75-B5E7B5A13FFF}" presName="rect3ChTx" presStyleLbl="alignAcc1" presStyleIdx="2" presStyleCnt="3" custScaleX="115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45BB3-4139-4463-A3D4-64AA1719A353}" type="presOf" srcId="{1F7277CE-0EB1-4185-8DE6-1ECDA9E77CC0}" destId="{F12BE329-25C9-454A-A95C-1482518A49FE}" srcOrd="1" destOrd="0" presId="urn:microsoft.com/office/officeart/2005/8/layout/target3"/>
    <dgm:cxn modelId="{59811D80-A722-477D-B9BC-7194B3EBFA58}" type="presOf" srcId="{A92EE880-A66E-40AB-AB78-75D565323D82}" destId="{BAC5C4F8-56FA-4EB8-BA20-244242B0AD73}" srcOrd="0" destOrd="0" presId="urn:microsoft.com/office/officeart/2005/8/layout/target3"/>
    <dgm:cxn modelId="{6D58A753-0AD5-4E87-8B7A-C7588D89A101}" srcId="{D3CA5031-3700-4C26-9A69-F81221C3DE78}" destId="{7060C5DA-408F-4C69-AC75-B5E7B5A13FFF}" srcOrd="2" destOrd="0" parTransId="{C1E55DFF-7180-47F9-BA7E-04152482C5B2}" sibTransId="{D1B27F74-C87C-4782-A3B6-45C455020B29}"/>
    <dgm:cxn modelId="{CE0C4570-AD71-42E9-9A55-A54568F09E0E}" srcId="{7060C5DA-408F-4C69-AC75-B5E7B5A13FFF}" destId="{997F6139-136C-4154-84BA-062A822CCC44}" srcOrd="1" destOrd="0" parTransId="{339EC2BE-10CB-457D-B882-E3282E7E54FA}" sibTransId="{5DAAC292-D251-481F-9A15-DF7742EA6153}"/>
    <dgm:cxn modelId="{41672641-32B2-4F39-95AE-54A09416FF30}" type="presOf" srcId="{2BEEAD00-2B77-49BB-9387-0053D461BF40}" destId="{8F73833D-87EE-4BAC-9FA5-8AD321F5FC7F}" srcOrd="0" destOrd="0" presId="urn:microsoft.com/office/officeart/2005/8/layout/target3"/>
    <dgm:cxn modelId="{7610D9FB-D5F0-401D-A616-2BB396ACD67B}" type="presOf" srcId="{D3CA5031-3700-4C26-9A69-F81221C3DE78}" destId="{C2CA68A9-DE92-4636-BD80-C7D347DA2569}" srcOrd="0" destOrd="0" presId="urn:microsoft.com/office/officeart/2005/8/layout/target3"/>
    <dgm:cxn modelId="{854BD4FE-8C15-46B1-A87C-93459A4F7457}" srcId="{D3CA5031-3700-4C26-9A69-F81221C3DE78}" destId="{1F7277CE-0EB1-4185-8DE6-1ECDA9E77CC0}" srcOrd="0" destOrd="0" parTransId="{84164D4B-E121-4F31-AFEA-F15EAA54CF00}" sibTransId="{4D6B7BB5-601D-42F7-B657-BF78AAA4FFB0}"/>
    <dgm:cxn modelId="{0060BD60-CDAC-474B-A500-EA0D9E511515}" type="presOf" srcId="{BB8C1226-1BA3-46EE-B144-D712D8AC910F}" destId="{8F73833D-87EE-4BAC-9FA5-8AD321F5FC7F}" srcOrd="0" destOrd="2" presId="urn:microsoft.com/office/officeart/2005/8/layout/target3"/>
    <dgm:cxn modelId="{A11D658F-52F2-43DA-ACAC-618C575E2FFC}" type="presOf" srcId="{997F6139-136C-4154-84BA-062A822CCC44}" destId="{BAC5C4F8-56FA-4EB8-BA20-244242B0AD73}" srcOrd="0" destOrd="1" presId="urn:microsoft.com/office/officeart/2005/8/layout/target3"/>
    <dgm:cxn modelId="{07D446B6-AD36-4704-A69D-4CD3D37E216B}" type="presOf" srcId="{E79D8282-76C2-459B-AF53-F6AC9A4EB103}" destId="{4C12EBA3-50F2-42A9-9C0E-43DA936FB97E}" srcOrd="0" destOrd="1" presId="urn:microsoft.com/office/officeart/2005/8/layout/target3"/>
    <dgm:cxn modelId="{4A1A9FDE-FED7-451F-9789-FED62E64C350}" type="presOf" srcId="{1E7760F9-11BB-41C8-87A2-370D369D09F1}" destId="{4C12EBA3-50F2-42A9-9C0E-43DA936FB97E}" srcOrd="0" destOrd="0" presId="urn:microsoft.com/office/officeart/2005/8/layout/target3"/>
    <dgm:cxn modelId="{EF144AEB-F079-40C5-B96F-CC3289BC00A3}" srcId="{D3CA5031-3700-4C26-9A69-F81221C3DE78}" destId="{02D6A0A4-DB91-4559-968A-53D071114D6B}" srcOrd="1" destOrd="0" parTransId="{57529730-BC47-4A72-B6D7-EE773800D283}" sibTransId="{455CD530-4FD9-4B51-A696-3437A2BDF870}"/>
    <dgm:cxn modelId="{464B128E-88E4-470F-9693-F78B0ABBB578}" srcId="{1F7277CE-0EB1-4185-8DE6-1ECDA9E77CC0}" destId="{BB8C1226-1BA3-46EE-B144-D712D8AC910F}" srcOrd="2" destOrd="0" parTransId="{B9ED8FDF-531A-4A7A-B2C2-A0A3FD8E9AF3}" sibTransId="{59128086-F961-4057-858B-0879CDA96886}"/>
    <dgm:cxn modelId="{8CE36F6E-3C0A-4882-BAB9-F1C1D674801E}" srcId="{02D6A0A4-DB91-4559-968A-53D071114D6B}" destId="{1E7760F9-11BB-41C8-87A2-370D369D09F1}" srcOrd="0" destOrd="0" parTransId="{7463F3AB-C670-441D-87A9-2CF3E1499A8C}" sibTransId="{FC266436-0050-4D3E-9954-F8467E2CF78C}"/>
    <dgm:cxn modelId="{637A375D-47A6-4170-9CED-EA2D2AB57298}" srcId="{7060C5DA-408F-4C69-AC75-B5E7B5A13FFF}" destId="{A92EE880-A66E-40AB-AB78-75D565323D82}" srcOrd="0" destOrd="0" parTransId="{336F28D8-8838-465B-A35B-1A382B15B208}" sibTransId="{CE9B6440-11BC-48EF-8A53-2E24A0CD6D3A}"/>
    <dgm:cxn modelId="{6AF0FC1C-22C3-42FB-A789-E9F354C80816}" type="presOf" srcId="{02D6A0A4-DB91-4559-968A-53D071114D6B}" destId="{A46CC50B-AA26-46AF-B843-096C410A73BA}" srcOrd="0" destOrd="0" presId="urn:microsoft.com/office/officeart/2005/8/layout/target3"/>
    <dgm:cxn modelId="{159B3EAD-37FA-4F33-B560-BA07E2D3A957}" srcId="{02D6A0A4-DB91-4559-968A-53D071114D6B}" destId="{E79D8282-76C2-459B-AF53-F6AC9A4EB103}" srcOrd="1" destOrd="0" parTransId="{3E3FC046-7423-4586-B706-83DF5DCFA049}" sibTransId="{2E50BBFF-47F9-49C7-8A91-BC9BD965DC80}"/>
    <dgm:cxn modelId="{9BEF3148-296B-41A2-898A-1EF86ADCE804}" srcId="{1F7277CE-0EB1-4185-8DE6-1ECDA9E77CC0}" destId="{2BEEAD00-2B77-49BB-9387-0053D461BF40}" srcOrd="0" destOrd="0" parTransId="{C565A368-08F7-46A7-8321-F7916EF65CDA}" sibTransId="{0F9B6221-4DD9-4498-835B-E8FE02C7374B}"/>
    <dgm:cxn modelId="{20312EE6-734B-45CB-A9C1-F255738F6BF3}" srcId="{1F7277CE-0EB1-4185-8DE6-1ECDA9E77CC0}" destId="{99DC91D5-0C0C-47C6-A8C6-CA39F1DE36E7}" srcOrd="1" destOrd="0" parTransId="{16ADDE11-004A-4B2F-8107-8981021C8FF4}" sibTransId="{C0946436-E29A-4235-9408-2A1C2C5FAAD7}"/>
    <dgm:cxn modelId="{320D8709-904B-4C6C-9615-38E3C4EE3769}" type="presOf" srcId="{1F7277CE-0EB1-4185-8DE6-1ECDA9E77CC0}" destId="{186D55B8-603D-4237-A3E1-F59165638F1A}" srcOrd="0" destOrd="0" presId="urn:microsoft.com/office/officeart/2005/8/layout/target3"/>
    <dgm:cxn modelId="{9C6DE641-D367-439C-8F8A-2BEA30451C35}" type="presOf" srcId="{99DC91D5-0C0C-47C6-A8C6-CA39F1DE36E7}" destId="{8F73833D-87EE-4BAC-9FA5-8AD321F5FC7F}" srcOrd="0" destOrd="1" presId="urn:microsoft.com/office/officeart/2005/8/layout/target3"/>
    <dgm:cxn modelId="{F13DA852-FB4F-47A1-BE62-49C1B7C1566C}" type="presOf" srcId="{02D6A0A4-DB91-4559-968A-53D071114D6B}" destId="{360AB1EF-3253-4DC3-94CE-84183B7E4082}" srcOrd="1" destOrd="0" presId="urn:microsoft.com/office/officeart/2005/8/layout/target3"/>
    <dgm:cxn modelId="{3C403343-6EDB-4793-9080-F084041EDB73}" type="presOf" srcId="{7060C5DA-408F-4C69-AC75-B5E7B5A13FFF}" destId="{DBAA9674-5914-4BC0-8D87-B2F6AE2B9FEF}" srcOrd="1" destOrd="0" presId="urn:microsoft.com/office/officeart/2005/8/layout/target3"/>
    <dgm:cxn modelId="{E7585BAC-A3EC-4A6C-999A-FC2147B3C62C}" type="presOf" srcId="{7060C5DA-408F-4C69-AC75-B5E7B5A13FFF}" destId="{0DC61D83-547D-4BE8-8117-CEBF9BFF18EC}" srcOrd="0" destOrd="0" presId="urn:microsoft.com/office/officeart/2005/8/layout/target3"/>
    <dgm:cxn modelId="{251D51EB-CC59-4E48-82E9-90F0A2CBC374}" type="presParOf" srcId="{C2CA68A9-DE92-4636-BD80-C7D347DA2569}" destId="{8D11D8DF-ED85-4984-B4FA-833FB14FCEFE}" srcOrd="0" destOrd="0" presId="urn:microsoft.com/office/officeart/2005/8/layout/target3"/>
    <dgm:cxn modelId="{6B256BFE-D950-4636-AB86-4B5DE03FD934}" type="presParOf" srcId="{C2CA68A9-DE92-4636-BD80-C7D347DA2569}" destId="{A278BFCF-A99B-4015-994B-28F10D99F2C2}" srcOrd="1" destOrd="0" presId="urn:microsoft.com/office/officeart/2005/8/layout/target3"/>
    <dgm:cxn modelId="{7A255326-CCD5-4B53-9745-70842E218252}" type="presParOf" srcId="{C2CA68A9-DE92-4636-BD80-C7D347DA2569}" destId="{186D55B8-603D-4237-A3E1-F59165638F1A}" srcOrd="2" destOrd="0" presId="urn:microsoft.com/office/officeart/2005/8/layout/target3"/>
    <dgm:cxn modelId="{316F7E6A-C341-4AD3-9A30-B489D4B00B92}" type="presParOf" srcId="{C2CA68A9-DE92-4636-BD80-C7D347DA2569}" destId="{3E58F753-FC31-435B-AF37-17DD36303CBB}" srcOrd="3" destOrd="0" presId="urn:microsoft.com/office/officeart/2005/8/layout/target3"/>
    <dgm:cxn modelId="{ABB5DE00-1531-4732-8814-FF3488093508}" type="presParOf" srcId="{C2CA68A9-DE92-4636-BD80-C7D347DA2569}" destId="{63511ADA-D5D4-4298-8A54-304E4786FE73}" srcOrd="4" destOrd="0" presId="urn:microsoft.com/office/officeart/2005/8/layout/target3"/>
    <dgm:cxn modelId="{4A729BDB-AAC7-4370-B591-7F20DB9AF8F0}" type="presParOf" srcId="{C2CA68A9-DE92-4636-BD80-C7D347DA2569}" destId="{A46CC50B-AA26-46AF-B843-096C410A73BA}" srcOrd="5" destOrd="0" presId="urn:microsoft.com/office/officeart/2005/8/layout/target3"/>
    <dgm:cxn modelId="{0BB23FCA-6E0A-4B9C-B324-E89679141084}" type="presParOf" srcId="{C2CA68A9-DE92-4636-BD80-C7D347DA2569}" destId="{F92304C9-3279-43BF-82F9-EADC4A7FCDD9}" srcOrd="6" destOrd="0" presId="urn:microsoft.com/office/officeart/2005/8/layout/target3"/>
    <dgm:cxn modelId="{868D3651-B4F3-4CD4-A686-E8351498D111}" type="presParOf" srcId="{C2CA68A9-DE92-4636-BD80-C7D347DA2569}" destId="{0383525F-5D6C-48CD-AA84-A401486AF596}" srcOrd="7" destOrd="0" presId="urn:microsoft.com/office/officeart/2005/8/layout/target3"/>
    <dgm:cxn modelId="{09AF8283-6AC2-4233-8759-C60F4D8763A9}" type="presParOf" srcId="{C2CA68A9-DE92-4636-BD80-C7D347DA2569}" destId="{0DC61D83-547D-4BE8-8117-CEBF9BFF18EC}" srcOrd="8" destOrd="0" presId="urn:microsoft.com/office/officeart/2005/8/layout/target3"/>
    <dgm:cxn modelId="{7CB0B490-EE7B-422B-A8BE-9FB475142163}" type="presParOf" srcId="{C2CA68A9-DE92-4636-BD80-C7D347DA2569}" destId="{F12BE329-25C9-454A-A95C-1482518A49FE}" srcOrd="9" destOrd="0" presId="urn:microsoft.com/office/officeart/2005/8/layout/target3"/>
    <dgm:cxn modelId="{2727CF68-A032-477C-89E9-83BE155D90AE}" type="presParOf" srcId="{C2CA68A9-DE92-4636-BD80-C7D347DA2569}" destId="{8F73833D-87EE-4BAC-9FA5-8AD321F5FC7F}" srcOrd="10" destOrd="0" presId="urn:microsoft.com/office/officeart/2005/8/layout/target3"/>
    <dgm:cxn modelId="{212F7F64-5C63-4F1E-9FA5-8A3E2E849DC6}" type="presParOf" srcId="{C2CA68A9-DE92-4636-BD80-C7D347DA2569}" destId="{360AB1EF-3253-4DC3-94CE-84183B7E4082}" srcOrd="11" destOrd="0" presId="urn:microsoft.com/office/officeart/2005/8/layout/target3"/>
    <dgm:cxn modelId="{07A5BA2A-E4C9-458C-AB93-5BA5AA6368CF}" type="presParOf" srcId="{C2CA68A9-DE92-4636-BD80-C7D347DA2569}" destId="{4C12EBA3-50F2-42A9-9C0E-43DA936FB97E}" srcOrd="12" destOrd="0" presId="urn:microsoft.com/office/officeart/2005/8/layout/target3"/>
    <dgm:cxn modelId="{4298C50A-394F-47E5-8BF7-3EF2F3935A26}" type="presParOf" srcId="{C2CA68A9-DE92-4636-BD80-C7D347DA2569}" destId="{DBAA9674-5914-4BC0-8D87-B2F6AE2B9FEF}" srcOrd="13" destOrd="0" presId="urn:microsoft.com/office/officeart/2005/8/layout/target3"/>
    <dgm:cxn modelId="{95978C28-C798-4324-AB47-118B1314BF20}" type="presParOf" srcId="{C2CA68A9-DE92-4636-BD80-C7D347DA2569}" destId="{BAC5C4F8-56FA-4EB8-BA20-244242B0AD7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B0DA3A-21B0-4A13-A1CF-B2BDB8375B75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275E9E-54AD-4CDE-8A22-E9856AD3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07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69B2129-62D0-4B2C-B631-6FED70523AFD}" type="datetimeFigureOut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C1794F-7BF0-42AB-B1AA-2DE81DB52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50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DCFAB2-98C0-496F-9E35-3FDE3BEEB1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9EB3-EEEE-4E78-88A9-28E57E2DD627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F0A-4EF0-4F29-B719-4767D3DAD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D5A53-D26E-420A-845B-8B68618AF7B6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A266C-E905-42B1-95DB-BFD9102AB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D122-90B0-4EEF-8A3D-9CF90B747E9E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1023A-FBB2-4AF6-B670-80BE6621A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58DAE-5821-4362-B9D1-FDED83F6FD2A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02F2-F875-4027-9DE5-4D1136986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EA3C-384C-46D5-A681-4D774A29CE8A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558C-334A-4C98-8F60-4B19E60D3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DA44A-C79E-4213-A972-E1AE27345823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7308-FDE7-4FA9-AA2F-0A819F877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19187-2F36-4C68-B353-C823FB8328B3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DA2FF-DDA2-489F-B1F5-FEE064DA4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5B283-0D40-4696-9767-D4B78A45BBA0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B27C-B60B-4294-A1B3-C6060213E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5ABB-5143-480D-B81F-370330E0321E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573A-7668-4DD4-A9EF-4E1FB36F1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3FBAB-0002-4BBE-9117-3CBD8F850B95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F6DB-F343-45E5-9FE5-F9D30D04B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88D88-D534-4E09-B395-D75C788319B7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AF5D-ACF7-4B6E-B9DD-78A365BC2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33207-801A-488B-8E28-6FDB39466899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DE6B1D-846B-4D24-AF79-02078E39D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1.xls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oleObject" Target="../embeddings/_____Microsoft_Excel_97-2003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no.sfedu.ru/&#1089;kp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inno.sfedu.ru/cluste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no.sfedu.ru/projects" TargetMode="External"/><Relationship Id="rId5" Type="http://schemas.openxmlformats.org/officeDocument/2006/relationships/hyperlink" Target="http://inno.sfedu.ru/" TargetMode="External"/><Relationship Id="rId4" Type="http://schemas.openxmlformats.org/officeDocument/2006/relationships/hyperlink" Target="http://www.sfedu.r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1700213"/>
            <a:ext cx="8278812" cy="26019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Южный федеральный университет</a:t>
            </a:r>
            <a:br>
              <a:rPr lang="ru-RU" sz="36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в интересах развития </a:t>
            </a:r>
            <a:br>
              <a:rPr lang="ru-RU" sz="36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инновационно-технологического</a:t>
            </a:r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 кластера «Южное созвездие»: </a:t>
            </a:r>
            <a:br>
              <a:rPr lang="ru-RU" sz="36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потенциал и перспективы участия</a:t>
            </a:r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468313" y="0"/>
            <a:ext cx="8675687" cy="1268413"/>
            <a:chOff x="295" y="0"/>
            <a:chExt cx="5465" cy="799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6" y="0"/>
              <a:ext cx="4604" cy="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395536" y="4365104"/>
            <a:ext cx="8201761" cy="2115879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ln w="190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n w="190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+mn-cs"/>
              </a:rPr>
              <a:t>Шевченко Инна Константиновна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defRPr/>
            </a:pPr>
            <a:r>
              <a:rPr lang="ru-RU" dirty="0">
                <a:solidFill>
                  <a:schemeClr val="tx2"/>
                </a:solidFill>
                <a:latin typeface="Cambria" pitchFamily="18" charset="0"/>
                <a:cs typeface="+mn-cs"/>
              </a:rPr>
              <a:t>проректор по организации научной </a:t>
            </a:r>
            <a:br>
              <a:rPr lang="ru-RU" dirty="0">
                <a:solidFill>
                  <a:schemeClr val="tx2"/>
                </a:solidFill>
                <a:latin typeface="Cambria" pitchFamily="18" charset="0"/>
                <a:cs typeface="+mn-cs"/>
              </a:rPr>
            </a:br>
            <a:r>
              <a:rPr lang="ru-RU" dirty="0">
                <a:solidFill>
                  <a:schemeClr val="tx2"/>
                </a:solidFill>
                <a:latin typeface="Cambria" pitchFamily="18" charset="0"/>
                <a:cs typeface="+mn-cs"/>
              </a:rPr>
              <a:t>и проектно-инновационной деятельности </a:t>
            </a:r>
            <a:br>
              <a:rPr lang="ru-RU" dirty="0">
                <a:solidFill>
                  <a:schemeClr val="tx2"/>
                </a:solidFill>
                <a:latin typeface="Cambria" pitchFamily="18" charset="0"/>
                <a:cs typeface="+mn-cs"/>
              </a:rPr>
            </a:br>
            <a:r>
              <a:rPr lang="ru-RU" dirty="0">
                <a:solidFill>
                  <a:schemeClr val="tx2"/>
                </a:solidFill>
                <a:latin typeface="Cambria" pitchFamily="18" charset="0"/>
                <a:cs typeface="+mn-cs"/>
              </a:rPr>
              <a:t>Южного федерального университета</a:t>
            </a:r>
            <a:endParaRPr lang="ru-RU" dirty="0">
              <a:solidFill>
                <a:schemeClr val="tx2"/>
              </a:solidFill>
              <a:latin typeface="Cambria" pitchFamily="18" charset="0"/>
              <a:ea typeface="Calibri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itchFamily="34" charset="0"/>
              <a:buNone/>
              <a:defRPr/>
            </a:pPr>
            <a:endParaRPr lang="ru-RU" dirty="0">
              <a:solidFill>
                <a:schemeClr val="tx2"/>
              </a:solidFill>
              <a:latin typeface="Cambria" pitchFamily="18" charset="0"/>
              <a:ea typeface="Calibri"/>
              <a:cs typeface="Times New Roma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itchFamily="34" charset="0"/>
              <a:buNone/>
              <a:defRPr/>
            </a:pPr>
            <a:r>
              <a:rPr lang="ru-RU" dirty="0">
                <a:solidFill>
                  <a:schemeClr val="tx2"/>
                </a:solidFill>
                <a:latin typeface="Cambria" pitchFamily="18" charset="0"/>
                <a:ea typeface="Calibri"/>
                <a:cs typeface="Times New Roman"/>
              </a:rPr>
              <a:t>г. Ростов-на-Дону (10 апреля 2015 г.)</a:t>
            </a:r>
          </a:p>
          <a:p>
            <a:pPr algn="ctr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ru-RU" i="1" dirty="0">
              <a:ln w="1905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3137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Arial" pitchFamily="34" charset="0"/>
              </a:rPr>
              <a:t>ТРАНСФЕР ТЕХНОЛОГИЙ</a:t>
            </a:r>
            <a:endParaRPr lang="ru-RU" altLang="ru-RU" sz="2000" b="1" dirty="0">
              <a:solidFill>
                <a:srgbClr val="003399"/>
              </a:solidFill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18435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1845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8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388" y="1773238"/>
          <a:ext cx="8856984" cy="46648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96668"/>
                <a:gridCol w="2448272"/>
                <a:gridCol w="1512044"/>
              </a:tblGrid>
              <a:tr h="359618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Работы, выполняемые в рамках Постановления Правительства РФ от 09.04.2010  № 218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959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Наименование проекта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Инициатор проекта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Общая сумма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04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«Создание высокотехнологичного производства по изготовлению информационно-телекоммуникационных комплексов спутниковой навигации ГЛОНАСС/GPS/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Galileo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ОАО «НПП космического приборостроения "КВАНТ",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г. Ростов-на-Дону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80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млн. руб.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377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«Создание высокотехнологичного производства по изготовлению мобильного многофункционального аппаратно-программного комплекса длительного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кардиомониторирования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эргометрии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ОАО "НПП космического приборостроения "Квант",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г. Ростов-на-Дону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60,37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млн. руб.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68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«Создание высокотехнологичного производства для изготовления комплексных реконфигурируемых систем высокоточного позиционирования объектов на основе спутниковых систем навигации, локальных сетей лазерных и СВЧ маяков и МЭМС технологии»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ОАО "Азовский оптико-механический завод",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г. Азов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145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млн. руб. 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1845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8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1340768"/>
            <a:ext cx="914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altLang="ru-RU" sz="2200" b="1" noProof="0" dirty="0" smtClean="0">
                <a:solidFill>
                  <a:srgbClr val="003399"/>
                </a:solidFill>
                <a:latin typeface="Cambria" pitchFamily="18" charset="0"/>
              </a:rPr>
              <a:t>Участие в ФЦП совместно с индустриальными партнерами</a:t>
            </a:r>
            <a:endParaRPr kumimoji="0" lang="ru-RU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mbria" pitchFamily="18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+mn-cs"/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 bwMode="auto">
          <a:xfrm>
            <a:off x="107504" y="2348880"/>
            <a:ext cx="3781544" cy="442534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altLang="ru-RU" sz="1400" b="1" dirty="0" smtClean="0">
                <a:solidFill>
                  <a:schemeClr val="bg1"/>
                </a:solidFill>
                <a:latin typeface="Cambria" pitchFamily="18" charset="0"/>
              </a:rPr>
              <a:t>Принципы</a:t>
            </a:r>
            <a:endParaRPr kumimoji="1" lang="ru-RU" alt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780928"/>
            <a:ext cx="3780511" cy="175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err="1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адресность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- поддержка наиболее успешных коллективов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err="1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грантовое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финансирование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приоритет – научная сторона проекта</a:t>
            </a: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контроль достижения результатов, включая публичное освещение результатов</a:t>
            </a: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финансовый контроль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07504" y="1772816"/>
            <a:ext cx="6500966" cy="55772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6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400" dirty="0" smtClean="0">
                <a:latin typeface="Cambria" pitchFamily="18" charset="0"/>
                <a:cs typeface="Times New Roman" pitchFamily="18" charset="0"/>
              </a:rPr>
              <a:t>Направления реализации соответствуют </a:t>
            </a:r>
            <a:r>
              <a:rPr lang="ru-RU" alt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приоритетным направлениям развития науки, технологий и техники</a:t>
            </a:r>
            <a:endParaRPr lang="en-US" sz="1400" b="1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5496" y="4562084"/>
            <a:ext cx="3773299" cy="235068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259937" y="4994914"/>
            <a:ext cx="152608" cy="161448"/>
            <a:chOff x="2928" y="2208"/>
            <a:chExt cx="263" cy="263"/>
          </a:xfrm>
        </p:grpSpPr>
        <p:sp>
          <p:nvSpPr>
            <p:cNvPr id="15" name="Oval 40"/>
            <p:cNvSpPr>
              <a:spLocks noChangeArrowheads="1"/>
            </p:cNvSpPr>
            <p:nvPr/>
          </p:nvSpPr>
          <p:spPr bwMode="gray">
            <a:xfrm>
              <a:off x="2928" y="2208"/>
              <a:ext cx="263" cy="263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gray">
            <a:xfrm>
              <a:off x="2949" y="2231"/>
              <a:ext cx="219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248704" y="5470074"/>
            <a:ext cx="152608" cy="161448"/>
            <a:chOff x="2928" y="2208"/>
            <a:chExt cx="263" cy="263"/>
          </a:xfrm>
        </p:grpSpPr>
        <p:sp>
          <p:nvSpPr>
            <p:cNvPr id="18" name="Oval 43"/>
            <p:cNvSpPr>
              <a:spLocks noChangeArrowheads="1"/>
            </p:cNvSpPr>
            <p:nvPr/>
          </p:nvSpPr>
          <p:spPr bwMode="gray">
            <a:xfrm>
              <a:off x="2928" y="2208"/>
              <a:ext cx="263" cy="263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  <p:sp>
          <p:nvSpPr>
            <p:cNvPr id="19" name="Oval 44"/>
            <p:cNvSpPr>
              <a:spLocks noChangeArrowheads="1"/>
            </p:cNvSpPr>
            <p:nvPr/>
          </p:nvSpPr>
          <p:spPr bwMode="gray">
            <a:xfrm>
              <a:off x="2949" y="2231"/>
              <a:ext cx="219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</p:grpSp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215660" y="6172986"/>
            <a:ext cx="152608" cy="160031"/>
            <a:chOff x="2928" y="2209"/>
            <a:chExt cx="263" cy="260"/>
          </a:xfrm>
        </p:grpSpPr>
        <p:sp>
          <p:nvSpPr>
            <p:cNvPr id="21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  <p:sp>
          <p:nvSpPr>
            <p:cNvPr id="22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506973" y="4949451"/>
            <a:ext cx="3449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наличие индустриального партнера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8468" y="4792100"/>
            <a:ext cx="263335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Изменения (2014 год)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3102" y="5339663"/>
            <a:ext cx="3666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включение технологических платформ в перечень инициаторов прикладных научных исследований и разработок </a:t>
            </a:r>
            <a:endParaRPr lang="ru-RU" sz="1200" dirty="0" smtClean="0">
              <a:solidFill>
                <a:schemeClr val="tx2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3347" y="60950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увеличение внебюджетного </a:t>
            </a:r>
            <a:r>
              <a:rPr lang="ru-RU" altLang="ru-RU" sz="1200" dirty="0" err="1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софинансирования</a:t>
            </a:r>
            <a:r>
              <a:rPr lang="ru-RU" alt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alt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проектов с 10% до 20% </a:t>
            </a:r>
          </a:p>
          <a:p>
            <a:r>
              <a:rPr lang="ru-RU" alt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от общего объема финансирования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4355976" y="6165304"/>
            <a:ext cx="4477923" cy="63342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Cambria" pitchFamily="18" charset="0"/>
              </a:rPr>
              <a:t>Около </a:t>
            </a:r>
            <a:r>
              <a:rPr lang="ru-RU" sz="1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50%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300" dirty="0" smtClean="0">
                <a:latin typeface="Cambria" pitchFamily="18" charset="0"/>
              </a:rPr>
              <a:t>мероприятий Программы предполагают формирование </a:t>
            </a:r>
            <a:r>
              <a:rPr lang="ru-RU" sz="1300" dirty="0" err="1" smtClean="0">
                <a:latin typeface="Cambria" pitchFamily="18" charset="0"/>
              </a:rPr>
              <a:t>задельных</a:t>
            </a:r>
            <a:r>
              <a:rPr lang="ru-RU" sz="1300" dirty="0" smtClean="0">
                <a:latin typeface="Cambria" pitchFamily="18" charset="0"/>
              </a:rPr>
              <a:t> тематик и конкурсных лотов на основе </a:t>
            </a:r>
            <a:r>
              <a:rPr lang="ru-RU" sz="13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инициативных предложений</a:t>
            </a:r>
            <a:endParaRPr lang="ru-RU" sz="1300" b="1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1907705" y="4437110"/>
            <a:ext cx="4464495" cy="288031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283968" y="2420889"/>
          <a:ext cx="4716465" cy="3710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302"/>
                <a:gridCol w="2115163"/>
              </a:tblGrid>
              <a:tr h="24339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itchFamily="18" charset="0"/>
                        </a:rPr>
                        <a:t>Проект в рамках ФЦП</a:t>
                      </a:r>
                      <a:endParaRPr lang="ru-RU" sz="11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itchFamily="18" charset="0"/>
                        </a:rPr>
                        <a:t>Индустриальный партнер</a:t>
                      </a:r>
                      <a:endParaRPr lang="ru-RU" sz="11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д.т.н., доцента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В.В. Петрова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ОАО «Корпорация развития Дагестана»</a:t>
                      </a:r>
                    </a:p>
                  </a:txBody>
                  <a:tcPr/>
                </a:tc>
              </a:tr>
              <a:tr h="37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к.х.н., в.н.с. А.Г. Пономаренко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ООО «Вертекс»</a:t>
                      </a:r>
                      <a:endParaRPr lang="ru-RU" sz="1050" b="0" dirty="0"/>
                    </a:p>
                  </a:txBody>
                  <a:tcPr/>
                </a:tc>
              </a:tr>
              <a:tr h="374421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</a:t>
                      </a:r>
                      <a:b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</a:b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д.т.н., профессора А.Е. </a:t>
                      </a:r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Панича</a:t>
                      </a:r>
                      <a:endParaRPr lang="ru-RU" sz="1050" b="0" kern="1200" dirty="0" smtClean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ООО «Форсайт»</a:t>
                      </a:r>
                      <a:endParaRPr lang="ru-RU" sz="1050" b="0" dirty="0"/>
                    </a:p>
                  </a:txBody>
                  <a:tcPr/>
                </a:tc>
              </a:tr>
              <a:tr h="37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 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Ф.П. </a:t>
                      </a:r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Капранова</a:t>
                      </a:r>
                      <a:endParaRPr lang="ru-RU" sz="1050" b="0" kern="1200" dirty="0" smtClean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ЗАО «Наука»</a:t>
                      </a:r>
                      <a:endParaRPr lang="ru-RU" sz="1050" b="0" dirty="0"/>
                    </a:p>
                  </a:txBody>
                  <a:tcPr/>
                </a:tc>
              </a:tr>
              <a:tr h="37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 </a:t>
                      </a:r>
                    </a:p>
                    <a:p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д.ф-м.н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, профессора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Л.А. Резниченко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ООО «Мера»</a:t>
                      </a:r>
                      <a:endParaRPr lang="ru-RU" sz="1050" b="0" dirty="0"/>
                    </a:p>
                  </a:txBody>
                  <a:tcPr/>
                </a:tc>
              </a:tr>
              <a:tr h="520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  члена-корреспондента РАН,  д.т.н., профессора </a:t>
                      </a:r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И.А.Каляева</a:t>
                      </a:r>
                      <a:endParaRPr lang="ru-RU" sz="1050" b="0" kern="1200" dirty="0" smtClean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ООО «НИЦ супер-ЭВМ и суперкомпьютеров»</a:t>
                      </a:r>
                      <a:endParaRPr lang="ru-RU" sz="1050" b="0" dirty="0"/>
                    </a:p>
                  </a:txBody>
                  <a:tcPr/>
                </a:tc>
              </a:tr>
              <a:tr h="37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д.т.н., профессора Б.Г. Коноплева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ЗАО «НТ-МДТ»</a:t>
                      </a:r>
                    </a:p>
                  </a:txBody>
                  <a:tcPr/>
                </a:tc>
              </a:tr>
              <a:tr h="3744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д.ф-м.н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., профессора  А.В. Солдатова</a:t>
                      </a:r>
                      <a:endParaRPr lang="ru-RU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Университет Гамбурга</a:t>
                      </a:r>
                      <a:endParaRPr lang="ru-RU" sz="105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037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  <a:cs typeface="Arial" pitchFamily="34" charset="0"/>
              </a:rPr>
              <a:t>ТРАНСФЕР ТЕХНОЛОГИЙ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9459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1947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2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2636912"/>
          <a:ext cx="8640960" cy="25922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28514"/>
                <a:gridCol w="3012446"/>
              </a:tblGrid>
              <a:tr h="90730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В рамках ФЦП «Исследования и разработки по приоритетным направлениям развития НТК России на 2007 – 2013 годы» 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84987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Проект «Создание высокотехнологичного производства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пьезоэлементов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из высокоэффективных ультрадисперсных материалов с использованием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нанотехнологий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Институт высоких технологий и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пьезотехники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(рук.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Панич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А.А.) 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2048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250825" y="1341438"/>
            <a:ext cx="87852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3399"/>
                </a:solidFill>
                <a:latin typeface="Cambria" pitchFamily="18" charset="0"/>
              </a:rPr>
              <a:t>Оборот предприятий «инновационного пояса» </a:t>
            </a:r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</a:rPr>
              <a:t>ЮФУ (2014 г.)</a:t>
            </a:r>
            <a:endParaRPr lang="ru-RU" altLang="ru-RU" sz="2200" b="1" dirty="0">
              <a:solidFill>
                <a:srgbClr val="003399"/>
              </a:solidFill>
              <a:latin typeface="Cambria" pitchFamily="18" charset="0"/>
            </a:endParaRPr>
          </a:p>
        </p:txBody>
      </p:sp>
      <p:graphicFrame>
        <p:nvGraphicFramePr>
          <p:cNvPr id="20485" name="Диаграмма 8"/>
          <p:cNvGraphicFramePr>
            <a:graphicFrameLocks/>
          </p:cNvGraphicFramePr>
          <p:nvPr/>
        </p:nvGraphicFramePr>
        <p:xfrm>
          <a:off x="4400550" y="1798638"/>
          <a:ext cx="4654550" cy="499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Worksheet" r:id="rId6" imgW="4655946" imgH="4991041" progId="Excel.Sheet.8">
                  <p:embed/>
                </p:oleObj>
              </mc:Choice>
              <mc:Fallback>
                <p:oleObj name="Worksheet" r:id="rId6" imgW="4655946" imgH="4991041" progId="Excel.Sheet.8">
                  <p:embed/>
                  <p:pic>
                    <p:nvPicPr>
                      <p:cNvPr id="0" name="Диаграмма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798638"/>
                        <a:ext cx="4654550" cy="4992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Диаграмма 10"/>
          <p:cNvGraphicFramePr>
            <a:graphicFrameLocks/>
          </p:cNvGraphicFramePr>
          <p:nvPr/>
        </p:nvGraphicFramePr>
        <p:xfrm>
          <a:off x="344488" y="2082800"/>
          <a:ext cx="3825875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r:id="rId9" imgW="3822523" imgH="4487045" progId="Excel.Sheet.8">
                  <p:embed/>
                </p:oleObj>
              </mc:Choice>
              <mc:Fallback>
                <p:oleObj r:id="rId9" imgW="3822523" imgH="4487045" progId="Excel.Shee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2082800"/>
                        <a:ext cx="3825875" cy="448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3995738" y="2205038"/>
            <a:ext cx="650875" cy="3238500"/>
          </a:xfrm>
          <a:prstGeom prst="rightArrow">
            <a:avLst/>
          </a:prstGeom>
          <a:solidFill>
            <a:srgbClr val="993366"/>
          </a:solid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323850" y="1844675"/>
            <a:ext cx="3763963" cy="758825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+mj-lt"/>
              </a:rPr>
              <a:t>Оборот предприятий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+mj-lt"/>
              </a:rPr>
              <a:t>«инновационного пояса» ЮФУ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+mj-lt"/>
              </a:rPr>
              <a:t>превысил 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2,5 млрд. руб.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215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Содержимое 7"/>
          <p:cNvSpPr>
            <a:spLocks noGrp="1"/>
          </p:cNvSpPr>
          <p:nvPr>
            <p:ph idx="1"/>
          </p:nvPr>
        </p:nvSpPr>
        <p:spPr>
          <a:xfrm>
            <a:off x="683568" y="1484313"/>
            <a:ext cx="7941320" cy="7493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  <a:cs typeface="Arial" pitchFamily="34" charset="0"/>
              </a:rPr>
              <a:t>Крупные договоры, заключенные  ЮФУ в 2014 году</a:t>
            </a:r>
          </a:p>
        </p:txBody>
      </p:sp>
      <p:sp>
        <p:nvSpPr>
          <p:cNvPr id="9" name="Текст 3"/>
          <p:cNvSpPr txBox="1">
            <a:spLocks/>
          </p:cNvSpPr>
          <p:nvPr/>
        </p:nvSpPr>
        <p:spPr bwMode="auto">
          <a:xfrm>
            <a:off x="755576" y="2276872"/>
            <a:ext cx="7920880" cy="417472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Проект </a:t>
            </a:r>
            <a:r>
              <a:rPr lang="ru-RU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интересах Минобороны России </a:t>
            </a:r>
            <a:r>
              <a:rPr lang="ru-RU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(рук. </a:t>
            </a:r>
            <a:r>
              <a:rPr lang="ru-RU" b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В.Х. </a:t>
            </a:r>
            <a:r>
              <a:rPr lang="ru-RU" b="1" dirty="0" err="1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Пшихопов</a:t>
            </a: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indent="-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196 млн. руб.</a:t>
            </a:r>
          </a:p>
          <a:p>
            <a:pPr indent="-1793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Проект «Разработка технологической документации для создания материалов и элементов на основе прямого и обратного пьезоэлектрического эффекта» (рук. </a:t>
            </a:r>
            <a:r>
              <a:rPr lang="ru-RU" b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А.Е. Панич</a:t>
            </a: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indent="-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160 млн.руб.</a:t>
            </a:r>
          </a:p>
          <a:p>
            <a:pPr indent="-1793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Проект  (рук. </a:t>
            </a:r>
            <a:r>
              <a:rPr lang="ru-RU" b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О.Б. Спиридонов</a:t>
            </a: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интересах Минобороны  России – </a:t>
            </a:r>
          </a:p>
          <a:p>
            <a:pPr indent="-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97 млн. руб. </a:t>
            </a:r>
          </a:p>
          <a:p>
            <a:pPr indent="-1793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indent="-1793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Проект по развитию ЦКП «Высокие технологии» (рук. </a:t>
            </a:r>
            <a:r>
              <a:rPr lang="ru-RU" b="1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А.Е. Панич</a:t>
            </a:r>
            <a:r>
              <a:rPr lang="ru-RU" dirty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chemeClr val="tx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indent="-1793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86,2 млн.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645024"/>
            <a:ext cx="8424936" cy="6048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  <a:cs typeface="Arial" pitchFamily="34" charset="0"/>
              </a:rPr>
              <a:t>ПРОЕКТЫ</a:t>
            </a:r>
            <a:endParaRPr lang="ru-RU" altLang="ru-RU" sz="2200" b="1" dirty="0">
              <a:solidFill>
                <a:srgbClr val="003399"/>
              </a:solidFill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27651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2766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7"/>
          <p:cNvSpPr>
            <a:spLocks noChangeArrowheads="1"/>
          </p:cNvSpPr>
          <p:nvPr/>
        </p:nvSpPr>
        <p:spPr bwMode="auto">
          <a:xfrm>
            <a:off x="107950" y="1916113"/>
            <a:ext cx="3240088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Самолет Бе-101 </a:t>
            </a:r>
            <a:endParaRPr lang="ru-RU" sz="1600" b="1" i="1" dirty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Создание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цельнокомпозит</a:t>
            </a: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-</a:t>
            </a:r>
          </a:p>
          <a:p>
            <a:r>
              <a:rPr lang="ru-RU" sz="1600" dirty="0" err="1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ного</a:t>
            </a: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многоцелевого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легкого самолета-амфибии Бе-101</a:t>
            </a:r>
          </a:p>
        </p:txBody>
      </p:sp>
      <p:sp>
        <p:nvSpPr>
          <p:cNvPr id="27654" name="Прямоугольник 10"/>
          <p:cNvSpPr>
            <a:spLocks noChangeArrowheads="1"/>
          </p:cNvSpPr>
          <p:nvPr/>
        </p:nvSpPr>
        <p:spPr bwMode="auto">
          <a:xfrm>
            <a:off x="179512" y="4365104"/>
            <a:ext cx="25923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en-US" b="1" i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Самолет Бе-32КМ</a:t>
            </a:r>
          </a:p>
          <a:p>
            <a:endParaRPr lang="en-US" dirty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Бе-32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K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 является глубокой модернизацией самолета местных воздушных линий Бе-32К</a:t>
            </a:r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72817"/>
            <a:ext cx="291961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5-конечная звезда 14"/>
          <p:cNvSpPr/>
          <p:nvPr/>
        </p:nvSpPr>
        <p:spPr>
          <a:xfrm>
            <a:off x="251520" y="1989138"/>
            <a:ext cx="287338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23528" y="4437112"/>
            <a:ext cx="287338" cy="287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5940152" y="2061543"/>
            <a:ext cx="287338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437112"/>
            <a:ext cx="2911351" cy="154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Прямоугольник 21"/>
          <p:cNvSpPr>
            <a:spLocks noChangeArrowheads="1"/>
          </p:cNvSpPr>
          <p:nvPr/>
        </p:nvSpPr>
        <p:spPr bwMode="auto">
          <a:xfrm>
            <a:off x="6192688" y="1988835"/>
            <a:ext cx="2771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Самолет-амфибия </a:t>
            </a:r>
            <a:r>
              <a:rPr lang="ru-RU" sz="1600" b="1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Бе-112</a:t>
            </a:r>
          </a:p>
          <a:p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Самолет-амфибия предназначен для широкой коммерческой эксплуатации на местных воздушных линиях в различных регионах и предназначен для: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пассажирских и грузовых перевозок;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санитарного обслуживания;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патрульных и поисково-спасательных </a:t>
            </a: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работ</a:t>
            </a:r>
            <a:endParaRPr lang="ru-RU" sz="1600" dirty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2868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8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395288" y="3716338"/>
            <a:ext cx="2592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1600" b="1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Центр </a:t>
            </a:r>
          </a:p>
          <a:p>
            <a:r>
              <a:rPr lang="ru-RU" sz="1600" b="1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обработки материалов</a:t>
            </a:r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971550" y="5157788"/>
            <a:ext cx="19910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1600" b="1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Центр </a:t>
            </a:r>
          </a:p>
          <a:p>
            <a:r>
              <a:rPr lang="ru-RU" sz="1600" b="1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электромеханики</a:t>
            </a:r>
          </a:p>
        </p:txBody>
      </p:sp>
      <p:sp>
        <p:nvSpPr>
          <p:cNvPr id="28678" name="Прямоугольник 10"/>
          <p:cNvSpPr>
            <a:spLocks noChangeArrowheads="1"/>
          </p:cNvSpPr>
          <p:nvPr/>
        </p:nvSpPr>
        <p:spPr bwMode="auto">
          <a:xfrm>
            <a:off x="3708400" y="4365625"/>
            <a:ext cx="23034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1600" b="1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Проект РИВ-У</a:t>
            </a:r>
          </a:p>
          <a:p>
            <a:endParaRPr lang="ru-RU" sz="1600" i="1" dirty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Создание универсального измерителя волнения моря для гидросамолетов</a:t>
            </a:r>
          </a:p>
        </p:txBody>
      </p:sp>
      <p:pic>
        <p:nvPicPr>
          <p:cNvPr id="28679" name="Picture 4" descr="РИ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628775"/>
            <a:ext cx="23764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 descr="РИ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005263"/>
            <a:ext cx="21605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Прямоугольник 14"/>
          <p:cNvSpPr>
            <a:spLocks noChangeArrowheads="1"/>
          </p:cNvSpPr>
          <p:nvPr/>
        </p:nvSpPr>
        <p:spPr bwMode="auto">
          <a:xfrm>
            <a:off x="4716463" y="1773238"/>
            <a:ext cx="4248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1600" b="1" i="1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en-US" sz="1600" b="1" i="1" dirty="0" err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LifeSaver</a:t>
            </a:r>
            <a:endParaRPr lang="ru-RU" sz="1600" b="1" i="1" dirty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600" i="1" dirty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Создание электронного </a:t>
            </a:r>
            <a:r>
              <a:rPr lang="ru-RU" sz="1600" dirty="0" err="1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обезболивателя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для использования в </a:t>
            </a:r>
            <a:r>
              <a:rPr lang="ru-RU" sz="1600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травматологической</a:t>
            </a:r>
            <a:r>
              <a:rPr lang="ru-RU" sz="1600" dirty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, неврологической и акушерско-гинекологической практике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24716" y="3500438"/>
            <a:ext cx="15501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</a:rPr>
              <a:t>ПРОЕКТЫ</a:t>
            </a:r>
          </a:p>
        </p:txBody>
      </p:sp>
      <p:sp>
        <p:nvSpPr>
          <p:cNvPr id="22" name="5-конечная звезда 21"/>
          <p:cNvSpPr/>
          <p:nvPr/>
        </p:nvSpPr>
        <p:spPr>
          <a:xfrm>
            <a:off x="1116013" y="5157788"/>
            <a:ext cx="287337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467544" y="3717032"/>
            <a:ext cx="287337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3779838" y="4365625"/>
            <a:ext cx="287337" cy="2873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4787900" y="1773238"/>
            <a:ext cx="288925" cy="2873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2868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8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41277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</a:rPr>
              <a:t>СЕТЕВОЙ  ИНЖИНИРИНГОВЫЙ  ЦЕНТР  КЛАСТЕРА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467544" y="1916832"/>
          <a:ext cx="8424936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2868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8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484784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</a:rPr>
              <a:t>ЦЕНТР ТРАНСФЕРА ТЕХНОЛОГИЙ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198884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Цель создания: создание эффективного механизма коммерциализации результатов научно-технической деятельности, полученных участниками кластера.  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179512" y="2924944"/>
          <a:ext cx="8856984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2868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8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55679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</a:rPr>
              <a:t>ИНИЦИАТИВНЫЕ ПРОЕКТЫ ЮФУ В ИНТЕРЕСАХ КЛАСТЕРА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683568" y="2060848"/>
          <a:ext cx="756084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308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9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Содержимое 7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746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Arial" pitchFamily="34" charset="0"/>
                <a:sym typeface="Helvetica Neue"/>
              </a:rPr>
              <a:t>Формы взаимодействия ЮФУ в развитии кластера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0825" y="2781300"/>
            <a:ext cx="3413125" cy="71913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Система экспертной и консультационной  поддержки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825" y="3573463"/>
            <a:ext cx="3384550" cy="719137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Выполнение НИОКТР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0825" y="1989138"/>
            <a:ext cx="3392488" cy="719137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Система </a:t>
            </a: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непрерывной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Cambria" pitchFamily="18" charset="0"/>
              </a:rPr>
              <a:t>подготовки </a:t>
            </a: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кадров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825" y="4365625"/>
            <a:ext cx="3392488" cy="89058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Центр координации системы научно-образовательной и инновационной деятельности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24525" y="2924175"/>
            <a:ext cx="3168650" cy="72072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Заказчик научно-образовательных и инновационных услуг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88013" y="3860800"/>
            <a:ext cx="3205162" cy="93662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Стажировки, производственные базы </a:t>
            </a:r>
            <a:endParaRPr lang="ru-RU" sz="1600" b="1" dirty="0" smtClean="0">
              <a:solidFill>
                <a:schemeClr val="tx1"/>
              </a:solidFill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ambria" pitchFamily="18" charset="0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практики студентов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24525" y="1979613"/>
            <a:ext cx="3171825" cy="72866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Индустриальный партнер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688013" y="5157788"/>
            <a:ext cx="3205162" cy="86360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ambria" pitchFamily="18" charset="0"/>
              </a:rPr>
              <a:t>Предоставление научно-технологической базы, инфраструктурных ресурсов 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4140200" y="2060575"/>
            <a:ext cx="1152525" cy="2305050"/>
          </a:xfrm>
          <a:prstGeom prst="rightArrow">
            <a:avLst/>
          </a:prstGeom>
          <a:solidFill>
            <a:srgbClr val="46A5F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ЮФУ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0825" y="5373688"/>
            <a:ext cx="3384550" cy="719137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Cambria" pitchFamily="18" charset="0"/>
              </a:rPr>
              <a:t>Предоставление научно-инновационной инфраструктуры</a:t>
            </a:r>
          </a:p>
        </p:txBody>
      </p:sp>
      <p:sp>
        <p:nvSpPr>
          <p:cNvPr id="27" name="Стрелка влево 26"/>
          <p:cNvSpPr/>
          <p:nvPr/>
        </p:nvSpPr>
        <p:spPr>
          <a:xfrm>
            <a:off x="3851275" y="4076700"/>
            <a:ext cx="1441450" cy="2016125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Участники кластера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2868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8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484784"/>
            <a:ext cx="9144000" cy="43088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</a:rPr>
              <a:t>ПРОВЕДЕНИЕ КОНКУРСА ПРИКЛАДНЫХ РАЗРАБОТОК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07504" y="1988840"/>
          <a:ext cx="9036496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683568" y="2060848"/>
            <a:ext cx="7704856" cy="44644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2868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8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484784"/>
            <a:ext cx="9144000" cy="43088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</a:rPr>
              <a:t>ОРГАНИЗАЦИОННЫЕ РЕШЕНИЯ В КЛАСТЕРЕ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835696" y="2348880"/>
            <a:ext cx="5688632" cy="1152128"/>
            <a:chOff x="0" y="504056"/>
            <a:chExt cx="5540535" cy="123565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576064"/>
              <a:ext cx="5540535" cy="116364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84926" y="504056"/>
              <a:ext cx="5370683" cy="11507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tx1"/>
                  </a:solidFill>
                </a:rPr>
                <a:t>Проектные группы по направлениям (</a:t>
              </a:r>
              <a:r>
                <a:rPr lang="ru-RU" sz="2000" kern="1200" dirty="0" err="1" smtClean="0">
                  <a:solidFill>
                    <a:schemeClr val="tx1"/>
                  </a:solidFill>
                </a:rPr>
                <a:t>авиакосмические</a:t>
              </a:r>
              <a:r>
                <a:rPr lang="ru-RU" sz="2000" kern="1200" dirty="0" smtClean="0">
                  <a:solidFill>
                    <a:schemeClr val="tx1"/>
                  </a:solidFill>
                </a:rPr>
                <a:t> технологии, новые материалы, радиоэлектроника и др.)</a:t>
              </a:r>
              <a:endParaRPr lang="ru-RU" sz="2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835696" y="3717032"/>
            <a:ext cx="5670508" cy="1151473"/>
            <a:chOff x="455623" y="1432764"/>
            <a:chExt cx="5814524" cy="136749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455623" y="1432764"/>
              <a:ext cx="5804020" cy="136749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99639" y="1518281"/>
              <a:ext cx="5670508" cy="12204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tx1"/>
                  </a:solidFill>
                </a:rPr>
                <a:t>Проекты, направленные на </a:t>
              </a:r>
              <a:r>
                <a:rPr lang="ru-RU" sz="2000" dirty="0" err="1" smtClean="0">
                  <a:solidFill>
                    <a:schemeClr val="tx1"/>
                  </a:solidFill>
                </a:rPr>
                <a:t>импортозамещение</a:t>
              </a:r>
              <a:r>
                <a:rPr lang="ru-RU" sz="2000" dirty="0" smtClean="0">
                  <a:solidFill>
                    <a:schemeClr val="tx1"/>
                  </a:solidFill>
                </a:rPr>
                <a:t> и вывод продукции на внешний рынок</a:t>
              </a:r>
              <a:endParaRPr lang="ru-RU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835696" y="5085184"/>
            <a:ext cx="5688632" cy="1080120"/>
            <a:chOff x="455623" y="1432764"/>
            <a:chExt cx="5804020" cy="136749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55623" y="1432764"/>
              <a:ext cx="5804020" cy="136749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00689" y="1535851"/>
              <a:ext cx="5670508" cy="12339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dirty="0" smtClean="0">
                  <a:solidFill>
                    <a:schemeClr val="bg1"/>
                  </a:solidFill>
                </a:rPr>
                <a:t>Подготовка, обсуждение и конкурсная поддержка Стратегии развития кластера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6"/>
          <p:cNvGrpSpPr>
            <a:grpSpLocks/>
          </p:cNvGrpSpPr>
          <p:nvPr/>
        </p:nvGrpSpPr>
        <p:grpSpPr bwMode="auto">
          <a:xfrm>
            <a:off x="468313" y="115888"/>
            <a:ext cx="8351837" cy="1152525"/>
            <a:chOff x="295" y="73"/>
            <a:chExt cx="5261" cy="726"/>
          </a:xfrm>
        </p:grpSpPr>
        <p:pic>
          <p:nvPicPr>
            <p:cNvPr id="2970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73"/>
              <a:ext cx="3833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0" y="1196975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rgbClr val="FF3300"/>
                </a:solidFill>
                <a:latin typeface="Calibri" pitchFamily="34" charset="0"/>
              </a:rPr>
              <a:t>    </a:t>
            </a:r>
            <a:endParaRPr lang="ru-RU" sz="3200" i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0988" y="2276475"/>
            <a:ext cx="8863012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</a:rPr>
              <a:t>Сайт ЮФУ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  <a:hlinkClick r:id="rId4"/>
              </a:rPr>
              <a:t>www.s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  <a:hlinkClick r:id="rId4"/>
              </a:rPr>
              <a:t>fedu.ru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ü"/>
              <a:defRPr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</a:rPr>
              <a:t>Дирекция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</a:rPr>
              <a:t>инновационного развития и перспективных проектов ЮФУ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hlinkClick r:id="rId4"/>
              </a:rPr>
              <a:t>www.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  <a:hlinkClick r:id="rId5"/>
              </a:rPr>
              <a:t>inno.sfedu.ru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ü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</a:rPr>
              <a:t>Инновационные проекты ЮФУ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  <a:hlinkClick r:id="rId6"/>
              </a:rPr>
              <a:t>www.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  <a:hlinkClick r:id="rId6"/>
              </a:rPr>
              <a:t>inno.sfedu.ru/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  <a:hlinkClick r:id="rId6"/>
              </a:rPr>
              <a:t>projects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ü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</a:rPr>
              <a:t>Кластер «Южное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</a:rPr>
              <a:t>созвездие»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  <a:hlinkClick r:id="rId7"/>
              </a:rPr>
              <a:t>www.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  <a:hlinkClick r:id="rId7"/>
              </a:rPr>
              <a:t>inno.sfedu.ru/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  <a:hlinkClick r:id="rId7"/>
              </a:rPr>
              <a:t>clusters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ü"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Wingdings" pitchFamily="2" charset="2"/>
              <a:buChar char="ü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+mn-cs"/>
              </a:rPr>
              <a:t>Центры коллективного пользования ЮФУ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» 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hlinkClick r:id="rId8"/>
              </a:rPr>
              <a:t>www.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hlinkClick r:id="rId8"/>
              </a:rPr>
              <a:t>inno.sfedu.ru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hlinkClick r:id="rId8"/>
              </a:rPr>
              <a:t>/с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hlinkClick r:id="rId8"/>
              </a:rPr>
              <a:t>kp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defRPr/>
            </a:pPr>
            <a:endParaRPr lang="ru-RU" sz="2400" dirty="0">
              <a:solidFill>
                <a:schemeClr val="tx2"/>
              </a:solidFill>
              <a:latin typeface="Cambria" pitchFamily="18" charset="0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0924" y="1556792"/>
            <a:ext cx="26179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200" b="1" dirty="0" smtClean="0">
                <a:solidFill>
                  <a:srgbClr val="003399"/>
                </a:solidFill>
                <a:latin typeface="Cambria" pitchFamily="18" charset="0"/>
              </a:rPr>
              <a:t>Полезные ссылки</a:t>
            </a:r>
            <a:endParaRPr lang="ru-RU" altLang="ru-RU" sz="2200" b="1" dirty="0">
              <a:solidFill>
                <a:srgbClr val="003399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6"/>
          <p:cNvGrpSpPr>
            <a:grpSpLocks/>
          </p:cNvGrpSpPr>
          <p:nvPr/>
        </p:nvGrpSpPr>
        <p:grpSpPr bwMode="auto">
          <a:xfrm>
            <a:off x="468313" y="115888"/>
            <a:ext cx="8351837" cy="1152525"/>
            <a:chOff x="295" y="73"/>
            <a:chExt cx="5261" cy="726"/>
          </a:xfrm>
        </p:grpSpPr>
        <p:pic>
          <p:nvPicPr>
            <p:cNvPr id="307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73"/>
              <a:ext cx="3833" cy="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9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Прямоугольник 7"/>
          <p:cNvSpPr>
            <a:spLocks noChangeArrowheads="1"/>
          </p:cNvSpPr>
          <p:nvPr/>
        </p:nvSpPr>
        <p:spPr bwMode="auto">
          <a:xfrm>
            <a:off x="1979712" y="2204864"/>
            <a:ext cx="59039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9BBB59"/>
              </a:buClr>
              <a:buSzPct val="100000"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ШЕВЧЕНКО ИННА КОНСТАНТИНОВНА</a:t>
            </a:r>
          </a:p>
          <a:p>
            <a:pPr algn="ctr">
              <a:buClr>
                <a:srgbClr val="9BBB59"/>
              </a:buClr>
              <a:buSzPct val="100000"/>
            </a:pPr>
            <a:endParaRPr lang="ru-RU" sz="2000" dirty="0" smtClean="0">
              <a:solidFill>
                <a:schemeClr val="tx2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buClr>
                <a:srgbClr val="9BBB59"/>
              </a:buClr>
              <a:buSzPct val="100000"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проректор по организации научной</a:t>
            </a:r>
          </a:p>
          <a:p>
            <a:pPr algn="ctr">
              <a:buClr>
                <a:srgbClr val="9BBB59"/>
              </a:buClr>
              <a:buSzPct val="100000"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и проектно-инновационной деятельности</a:t>
            </a:r>
          </a:p>
          <a:p>
            <a:pPr algn="ctr">
              <a:buClr>
                <a:srgbClr val="9BBB59"/>
              </a:buClr>
              <a:buSzPct val="100000"/>
            </a:pPr>
            <a:r>
              <a:rPr lang="ru-RU" sz="20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Южного федерального университета</a:t>
            </a:r>
          </a:p>
          <a:p>
            <a:pPr algn="ctr">
              <a:buClr>
                <a:srgbClr val="9BBB59"/>
              </a:buClr>
              <a:buSzPct val="100000"/>
            </a:pPr>
            <a:endParaRPr lang="ru-RU" sz="2000" dirty="0" smtClean="0">
              <a:solidFill>
                <a:schemeClr val="tx2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>
              <a:buClr>
                <a:srgbClr val="9BBB59"/>
              </a:buClr>
              <a:buSzPct val="100000"/>
            </a:pPr>
            <a:r>
              <a:rPr lang="en-US" sz="20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ikshevchenko@sfedu.ru</a:t>
            </a:r>
            <a:endParaRPr lang="ru-RU" sz="20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410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Содержимое 7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5762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Arial" pitchFamily="34" charset="0"/>
                <a:sym typeface="Helvetica Neue"/>
              </a:rPr>
              <a:t>Направления науки и образования, реализуемые в ЮФУ, </a:t>
            </a:r>
          </a:p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Arial" pitchFamily="34" charset="0"/>
                <a:sym typeface="Helvetica Neue"/>
              </a:rPr>
              <a:t>в разрезе приоритетных направлений деятельности кластера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5AC97B7-5EFE-4155-9B2E-AE58FCD766E6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50825" y="2349500"/>
            <a:ext cx="3745111" cy="43195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u="sng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Приоритетные направления деятельности кластера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u="sng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авиационные и космические технологии</a:t>
            </a:r>
            <a:endParaRPr lang="en-US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радиоэлектроника и приборостроение</a:t>
            </a:r>
            <a:endParaRPr lang="en-US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 робототехника, системы управления, навигации и связи</a:t>
            </a:r>
            <a:endParaRPr lang="en-US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военные и двойные технологии</a:t>
            </a:r>
            <a:endParaRPr lang="en-US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 информационные технологии</a:t>
            </a:r>
            <a:r>
              <a:rPr lang="ru-RU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- энергосберегающие технологии</a:t>
            </a:r>
            <a:br>
              <a:rPr lang="ru-RU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- новые (интеллектуальные) материалы</a:t>
            </a:r>
            <a:endParaRPr lang="en-IE" dirty="0">
              <a:solidFill>
                <a:schemeClr val="bg1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2087538" y="4301331"/>
            <a:ext cx="4537075" cy="576262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104" name="TextBox 28"/>
          <p:cNvSpPr txBox="1">
            <a:spLocks noChangeArrowheads="1"/>
          </p:cNvSpPr>
          <p:nvPr/>
        </p:nvSpPr>
        <p:spPr bwMode="auto">
          <a:xfrm>
            <a:off x="4860032" y="2852936"/>
            <a:ext cx="42839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73</a:t>
            </a:r>
            <a:r>
              <a:rPr lang="en-US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направления подготовки</a:t>
            </a:r>
          </a:p>
          <a:p>
            <a:endParaRPr lang="ru-RU" sz="8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11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подразделений, реализующих программы подготовки кадров (бакалавриат, магистратура, </a:t>
            </a:r>
            <a:r>
              <a:rPr lang="ru-RU" dirty="0" err="1"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специалитет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, аспирантура)</a:t>
            </a:r>
            <a:endParaRPr lang="en-US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endParaRPr lang="en-US" sz="800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74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научных направления в рамках </a:t>
            </a:r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36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 областей знаний,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соответствующих </a:t>
            </a:r>
            <a:endParaRPr lang="ru-RU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8 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приоритетным направлениям развития науки и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техники РФ, 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а также </a:t>
            </a:r>
            <a:endParaRPr lang="ru-RU" dirty="0" smtClean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27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ru-RU" dirty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критическим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технологиям РФ</a:t>
            </a:r>
            <a:endParaRPr lang="ru-RU" dirty="0"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512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/>
          </p:cNvSpPr>
          <p:nvPr/>
        </p:nvSpPr>
        <p:spPr bwMode="auto">
          <a:xfrm>
            <a:off x="468313" y="1484313"/>
            <a:ext cx="6834187" cy="162401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pPr>
              <a:lnSpc>
                <a:spcPts val="2300"/>
              </a:lnSpc>
            </a:pPr>
            <a:r>
              <a:rPr lang="ru-RU" dirty="0">
                <a:solidFill>
                  <a:srgbClr val="002060"/>
                </a:solidFill>
                <a:latin typeface="Cambria" pitchFamily="18" charset="0"/>
                <a:ea typeface="Helvetica Neue"/>
                <a:cs typeface="Helvetica Neue"/>
                <a:sym typeface="Helvetica Neue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14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центров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коллективного пользования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</a:b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балансовая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стоимость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их оборудования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Helvetica Neue"/>
                <a:cs typeface="Times New Roman" pitchFamily="18" charset="0"/>
                <a:sym typeface="Helvetica Neue"/>
              </a:rPr>
              <a:t>:</a:t>
            </a:r>
          </a:p>
          <a:p>
            <a:pPr>
              <a:lnSpc>
                <a:spcPts val="23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тыс. руб. –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49%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оборудования ЦКП</a:t>
            </a:r>
          </a:p>
          <a:p>
            <a:pPr>
              <a:lnSpc>
                <a:spcPts val="23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 тыс. до 3 млн.руб. –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31%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оборудования ЦКП</a:t>
            </a:r>
          </a:p>
          <a:p>
            <a:pPr>
              <a:lnSpc>
                <a:spcPts val="2300"/>
              </a:lnSpc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свыше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млн. руб. –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оборудования ЦКП</a:t>
            </a:r>
          </a:p>
          <a:p>
            <a:pPr>
              <a:lnSpc>
                <a:spcPts val="2300"/>
              </a:lnSpc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Helvetica Neue"/>
                <a:cs typeface="Helvetica Neue"/>
                <a:sym typeface="Helvetica Neue"/>
              </a:rPr>
              <a:t> </a:t>
            </a:r>
            <a:endParaRPr lang="en-US" b="1" dirty="0">
              <a:solidFill>
                <a:srgbClr val="002060"/>
              </a:solidFill>
              <a:latin typeface="Cambria" pitchFamily="18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636856-C973-4483-A796-E0973B3E11B8}" type="datetime1">
              <a:rPr lang="ru-RU"/>
              <a:pPr>
                <a:defRPr/>
              </a:pPr>
              <a:t>30.04.2015</a:t>
            </a:fld>
            <a:endParaRPr lang="ru-RU"/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97200"/>
            <a:ext cx="91535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1436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7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850" y="1412875"/>
          <a:ext cx="8640960" cy="458443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640960"/>
              </a:tblGrid>
              <a:tr h="2896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ЦЕНТРЫ КОЛЛЕКТИВНОГО ПОЛЬЗОВАНИЯ ЮФУ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"ЦЕНТР АВИАЦИОННОЙ ТЕХНИКИ И ТЕХНОЛОГИИ"</a:t>
                      </a:r>
                      <a:endParaRPr lang="ru-RU" sz="1400" b="1" kern="1200" spc="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05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Исследование в области конструкций летательных аппаратов, исследование в области аэродинамики аппаратов, исследование в области прочности конструкций аппаратов, моделирование сложных механических систем, численное моделирование аэродинамики</a:t>
                      </a:r>
                    </a:p>
                  </a:txBody>
                  <a:tcPr marL="68580" marR="68580" marT="0" marB="0"/>
                </a:tc>
              </a:tr>
              <a:tr h="175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"ЭЛЕКТРОМАГНИТНЫЕ, ЭЛЕКТРОМЕХАНИЧЕСКИЕ И ТЕПЛОВЫЕ СВОЙСТВА ТВЁРДЫХ ТЕЛ"</a:t>
                      </a:r>
                      <a:endParaRPr lang="ru-RU" sz="1400" b="1" kern="1200" spc="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54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Фундаментальные и прикладные исследования электромагнитных, электромеханических и тепловых свойств твёрдых тел, находящихся в различных твердотельных состояниях, в том числе в микро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нано-пленках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; Прикладные исследования по анализу отказов приборов полупроводниковой микроэлектроники; Исследование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магнито-диэлектрических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и пьезоэлектрических свойств материалов в широком диапазоне температур и частот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57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"ВЫСОКОПРОИЗВОДИТЕЛЬНЫЕ ВЫЧИСЛЕНИЯ"</a:t>
                      </a:r>
                      <a:endParaRPr lang="ru-RU" sz="1400" b="1" kern="1200" spc="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54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Эксплуатация и развитие вычислительных ресурсов суперкомпьютерного центра ЮФУ;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развитие системного и прикладного программного обеспечения высокопроизводительных вычислительных систем;</a:t>
                      </a:r>
                      <a:r>
                        <a:rPr lang="ru-RU" sz="1400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информационная и консультативная поддержка пользователей суперкомпьютерного центра ЮФУ;</a:t>
                      </a:r>
                      <a:r>
                        <a:rPr lang="ru-RU" sz="1400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разработка методических материалов по программированию для многопроцессорных вычислительных систем и использованию специализированного ПО;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поддержка исследований в области рационального природопользования;</a:t>
                      </a:r>
                      <a:r>
                        <a:rPr lang="ru-RU" sz="1400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информационно-телекоммуникационные системы;</a:t>
                      </a:r>
                      <a:r>
                        <a:rPr lang="ru-RU" sz="1400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технологии распределенных вычислений и систем;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моделирование экологических процессов;</a:t>
                      </a:r>
                      <a:r>
                        <a:rPr lang="ru-RU" sz="1400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развитие численных методов решения систем линейных алгебраических уравнений.</a:t>
                      </a:r>
                      <a:endParaRPr lang="ru-RU" sz="1400" kern="1200" spc="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1537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850" y="1412875"/>
          <a:ext cx="8640960" cy="509615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640960"/>
              </a:tblGrid>
              <a:tr h="2906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ЦЕНТРЫ КОЛЛЕКТИВНОГО ПОЛЬЗОВАНИЯ ЮФУ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47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"МИКРОСИСТЕМНАЯ ТЕХНИКА И ИНТЕГРАЛЬНАЯ СЕНСОРИКА"</a:t>
                      </a:r>
                      <a:endParaRPr lang="ru-RU" sz="1400" b="1" kern="1200" spc="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517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Изготовление многокристальных модулей по традиционной тонкоплёночной технологии и по технологии «кремний на кремнии», изготовление полупроводниковых малогабаритных датчиков давления, температуры, ускорения и интегрирование их с системами обработки информации в виде микросборок, создание элементов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микрооптических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и волоконно-оптических систем, разработка и создание полупроводниковых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микротронных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устройств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микронасосы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, микродвигатели, клапаны,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микрореле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), формирование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сегнетических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пленок на полупроводниковых подложках и изготовление электрических приборов на их основе, синтез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нанокомпозитных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неорганических и органических материалов, разработка высокочувствительных сенсоров газов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мультисенсорных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устройств </a:t>
                      </a:r>
                    </a:p>
                  </a:txBody>
                  <a:tcPr marL="68580" marR="68580" marT="0" marB="0"/>
                </a:tc>
              </a:tr>
              <a:tr h="231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"ПРИКЛАДНАЯ ЭЛЕКТРОДИНАМИКА И АНТЕННЫЕ ИЗМЕРЕНИЯ" </a:t>
                      </a:r>
                      <a:endParaRPr lang="ru-RU" sz="1400" b="1" kern="1200" spc="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798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Прикладная электродинамика и сверхширокополосные антенные измерения  во временной и частотной областях, исследование и разработка излучающих электродинамических структур, средств радиоволнового контроля и нелинейных СВЧ устройств, анализ и синтез антенн и отражателей на основе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импедансных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структур с заданными характеристиками излучения и рассеяния, разработка электродинамических структур, обеспечивающих снижение радиолокационной заметности, САПР антенн, ФАР, отражателей и электродинамических структур с заданными характеристиками излучения и рассеяния, в том числе,  с заданными нелинейными, спектральными и поляризационными свойствами, САПР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микрополосковых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антенн и структур; теория и методы анализа и синтеза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многополюсников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СВЧ, генерация, усиление и преобразование СВЧ колебаний, структурный синтез пассивных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микрополосковых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частотно-избирательных устройств СВЧ, компьютерные технологии сканирования  электромагнитных полей в ближней и дальней зонах, во временной и частотной областях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1436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7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850" y="1412875"/>
          <a:ext cx="8640960" cy="50307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640960"/>
              </a:tblGrid>
              <a:tr h="2896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ЦЕНТРЫ КОЛЛЕКТИВНОГО ПОЛЬЗОВАНИЯ ЮФУ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02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"ВЫСОКИЕ ТЕХНОЛОГИИ" </a:t>
                      </a:r>
                      <a:endParaRPr lang="ru-RU" sz="1400" b="1" kern="1200" spc="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08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spc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Нанотехнологии</a:t>
                      </a: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1400" kern="1200" spc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наноматериалы</a:t>
                      </a: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, технологии механотроники и </a:t>
                      </a:r>
                      <a:r>
                        <a:rPr lang="ru-RU" sz="1400" kern="1200" spc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микросистемной</a:t>
                      </a: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техники, технологии новых и возобновляемых источников энергии, технологии создания и обработки кристаллических материалов, </a:t>
                      </a:r>
                      <a:r>
                        <a:rPr lang="ru-RU" sz="1400" kern="1200" spc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хемосенсоры</a:t>
                      </a:r>
                      <a:r>
                        <a:rPr lang="ru-RU" sz="1400" kern="1200" spc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spc="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биосенсоры</a:t>
                      </a:r>
                      <a:endParaRPr lang="ru-RU" sz="1400" kern="1200" spc="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27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"НАНОТЕХНОЛОГИИ" </a:t>
                      </a:r>
                    </a:p>
                  </a:txBody>
                  <a:tcPr marL="68580" marR="68580" marT="0" marB="0"/>
                </a:tc>
              </a:tr>
              <a:tr h="405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Обеспечение научно-исследовательских работ по микро-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нанотехнологии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нанотехнологии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для систем безопасности, проектированию и конструированию полупроводниковых приборов микро-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наноэлектроники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нанобиотехнологии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наноматериалов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, а также обучение и повышение квалификации кадров, оказание научно-методической помощи в области исследований поверхности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наноразмерных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систем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33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"НАНОРАЗМЕРНАЯ СТРУКТУРА ВЕЩЕСТВА"</a:t>
                      </a:r>
                    </a:p>
                  </a:txBody>
                  <a:tcPr marL="68580" marR="68580" marT="0" marB="0"/>
                </a:tc>
              </a:tr>
              <a:tr h="101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Анализ параметров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наноразмерной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атомной и электронной структуры и химического состава конденсированных материалов микро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наноэлектроники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, химических соединений, геологических материалов, биологических материалов, конструкционных материалов, медицинских препаратов, многомасштабное компьютерное моделирование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наноразмерной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атомной, электронной и магнитной структур новых материалов для нано-,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био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-, и медицинских технологий</a:t>
                      </a:r>
                    </a:p>
                  </a:txBody>
                  <a:tcPr marL="68580" marR="68580" marT="0" marB="0"/>
                </a:tc>
              </a:tr>
              <a:tr h="137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"БИОТЕХНОЛОГИЯ, БИОМЕДИЦИНА И ЭКОЛОГИЧЕСКИЙ МОНИТОРИНГ"</a:t>
                      </a:r>
                    </a:p>
                  </a:txBody>
                  <a:tcPr marL="68580" marR="68580" marT="0" marB="0"/>
                </a:tc>
              </a:tr>
              <a:tr h="1013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Молекулярно-генетические исследования широко распространенных наследственных заболеваний, разработка технологии мониторинга репродуктивной функции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человеа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и развитие плода с использованием новых геномных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постгеномных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маркеров, создание генетических паспортов дикорастущих и культурных форм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сельхозкультур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, экогенетический и радиобиологический мониторинг наземных и водных экосистем, промышленных объектов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164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1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850" y="1412875"/>
          <a:ext cx="8640960" cy="529207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640960"/>
              </a:tblGrid>
              <a:tr h="29061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ЦЕНТРЫ КОЛЛЕКТИВНОГО ПОЛЬЗОВАНИЯ ЮФУ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03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ЦПК "СОВРЕМЕННАЯ МИКРОСКОПИЯ"</a:t>
                      </a:r>
                      <a:endParaRPr lang="ru-RU" sz="1400" b="1" kern="1200" spc="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72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Исследование ультраструктуры минеральных порошковых и полимерных материалов; Ультраструктурное изучение  клеточных механизмов функционирования живых организмов в норме и при действии патогенных факторов внешней среды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34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"МОЛЕКУЛЯРНАЯ СПЕКТРОСКОПИЯ"</a:t>
                      </a:r>
                      <a:endParaRPr lang="ru-RU" sz="1400" b="1" kern="1200" spc="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8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Полное спектрально-аналитическое обеспечение междисциплинарных образовательных программ, фундаментальные и прикладные исследования объектов окружающей среды и вновь синтезируемых соединений современными физико-химическими методами.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Изучение органических и биоорганических координационных систем. 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8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"ЦЕНТР КОМПЛЕКСНЫХ МОРСКИХ ИССЛЕДОВАНИЙ"</a:t>
                      </a:r>
                      <a:endParaRPr lang="ru-RU" sz="1400" b="1" kern="1200" spc="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86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Разработка и применение новых технологий мониторинга морских и речных природных и техногенных систем в целях обеспечения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геоэкологической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 безопасности, предотвращения экологических катастроф и чрезвычайных ситуаций, проведение морских научных исследований, испытания новой техники изучения и освоения шельфа, экспертная оценка состояния, выдача рекомендаций по безопасной эксплуатации морских техногенных объектов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8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"СТРОИТЕЛЬНЫЕ ИННОВАЦИИ" </a:t>
                      </a:r>
                    </a:p>
                  </a:txBody>
                  <a:tcPr marL="68580" marR="68580" marT="0" marB="0"/>
                </a:tc>
              </a:tr>
              <a:tr h="21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Проведение научных  исследований в области минерального сырья, строительных материалов и конструкций; оценка качества сырья и сертификация; разработка научно-технической и нормативной документации в области строительных материалов; разработка строительных конструкций,  составов и технологий изготовления строительных материалов</a:t>
                      </a:r>
                    </a:p>
                  </a:txBody>
                  <a:tcPr marL="68580" marR="68580" marT="0" marB="0"/>
                </a:tc>
              </a:tr>
              <a:tr h="218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ru-RU" sz="1400" b="1" kern="1200" spc="0" baseline="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ЦКП "ЦЕНТР ИССЛЕДОВАНИЙ МИНЕРАЛЬНОГО СЫРЬЯ И СОСТОЯНИЯ ОКРУЖАЮЩЕЙ СРЕДЫ"</a:t>
                      </a:r>
                      <a:endParaRPr lang="ru-RU" sz="1400" b="1" kern="1200" spc="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18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Calibri"/>
                          <a:cs typeface="Times New Roman" pitchFamily="18" charset="0"/>
                        </a:rPr>
                        <a:t>Исследование состава, свойств и генезиса геологических объектов (руд, минералов, горных пород, углей), современных осадков, почв, продуктов техногенных месторождений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Cambria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"/>
          <p:cNvGrpSpPr>
            <a:grpSpLocks noGrp="1"/>
          </p:cNvGrpSpPr>
          <p:nvPr/>
        </p:nvGrpSpPr>
        <p:grpSpPr bwMode="auto">
          <a:xfrm>
            <a:off x="457200" y="0"/>
            <a:ext cx="8686800" cy="1417638"/>
            <a:chOff x="295" y="-101"/>
            <a:chExt cx="5553" cy="900"/>
          </a:xfrm>
        </p:grpSpPr>
        <p:pic>
          <p:nvPicPr>
            <p:cNvPr id="1741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2" y="-101"/>
              <a:ext cx="4856" cy="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5" name="Line 5"/>
            <p:cNvSpPr>
              <a:spLocks noChangeShapeType="1"/>
            </p:cNvSpPr>
            <p:nvPr/>
          </p:nvSpPr>
          <p:spPr bwMode="auto">
            <a:xfrm>
              <a:off x="295" y="799"/>
              <a:ext cx="52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13684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133600"/>
            <a:ext cx="804703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9"/>
          <p:cNvSpPr>
            <a:spLocks noChangeArrowheads="1"/>
          </p:cNvSpPr>
          <p:nvPr/>
        </p:nvSpPr>
        <p:spPr bwMode="auto">
          <a:xfrm>
            <a:off x="539552" y="1412776"/>
            <a:ext cx="835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</a:rPr>
              <a:t>РЕЗУЛЬТАТЫ ИНТЕЛЛЕКТУАЛЬНОЙ ДЕЯТЕЛЬНОСТИ </a:t>
            </a:r>
            <a:endParaRPr lang="ru-RU" altLang="ru-RU" sz="2000" b="1" dirty="0">
              <a:solidFill>
                <a:srgbClr val="003399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4774</TotalTime>
  <Words>1828</Words>
  <Application>Microsoft Office PowerPoint</Application>
  <PresentationFormat>Экран (4:3)</PresentationFormat>
  <Paragraphs>252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Worksheet</vt:lpstr>
      <vt:lpstr>Лист Microsoft Excel 97-2003</vt:lpstr>
      <vt:lpstr> Южный федеральный университет в интересах развития  инновационно-технологического кластера «Южное созвездие»:  потенциал и перспективы участия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Инновационно-технологический кластер «Южное созвездие»</dc:title>
  <dc:creator>Муратова Вера Геннадьевна</dc:creator>
  <cp:lastModifiedBy>rkr-oleg@outlook.com</cp:lastModifiedBy>
  <cp:revision>333</cp:revision>
  <dcterms:created xsi:type="dcterms:W3CDTF">2015-03-02T11:47:40Z</dcterms:created>
  <dcterms:modified xsi:type="dcterms:W3CDTF">2015-04-30T14:21:26Z</dcterms:modified>
</cp:coreProperties>
</file>